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6"/>
  </p:notesMasterIdLst>
  <p:sldIdLst>
    <p:sldId id="256" r:id="rId2"/>
    <p:sldId id="257" r:id="rId3"/>
    <p:sldId id="258" r:id="rId4"/>
    <p:sldId id="279"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6257588" cy="9144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39">
          <p15:clr>
            <a:srgbClr val="A4A3A4"/>
          </p15:clr>
        </p15:guide>
        <p15:guide id="2" pos="512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j8GYRMgm43wAkDGYplhgN0y6iA1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35612" autoAdjust="0"/>
  </p:normalViewPr>
  <p:slideViewPr>
    <p:cSldViewPr snapToGrid="0">
      <p:cViewPr varScale="1">
        <p:scale>
          <a:sx n="27" d="100"/>
          <a:sy n="27" d="100"/>
        </p:scale>
        <p:origin x="3384" y="60"/>
      </p:cViewPr>
      <p:guideLst>
        <p:guide orient="horz" pos="3039"/>
        <p:guide pos="5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6" name="Google Shape;17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What happens to these materials when we have finished using them? Sadly, they tend to become waste.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Waste has only become an issue in society in the last 200 years. Historically, people would use and reuse items over and over again, getting the most use out of them possible. For example, clothes would be worn until they were threadbare, then any leftover fabric would be turned into new clothes, washcloths or rags.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Use the questions to highlight the scale of the waste we create now.</a:t>
            </a:r>
            <a:endParaRPr dirty="0"/>
          </a:p>
          <a:p>
            <a:pPr marL="0" lvl="0" indent="0" algn="l" rtl="0">
              <a:lnSpc>
                <a:spcPct val="100000"/>
              </a:lnSpc>
              <a:spcBef>
                <a:spcPts val="0"/>
              </a:spcBef>
              <a:spcAft>
                <a:spcPts val="0"/>
              </a:spcAft>
              <a:buClr>
                <a:schemeClr val="dk1"/>
              </a:buClr>
              <a:buSzPts val="1100"/>
              <a:buFont typeface="Calibri"/>
              <a:buNone/>
            </a:pPr>
            <a:endParaRPr dirty="0"/>
          </a:p>
          <a:p>
            <a:pPr marL="457200" lvl="0" indent="-298450" algn="l" rtl="0">
              <a:lnSpc>
                <a:spcPct val="100000"/>
              </a:lnSpc>
              <a:spcBef>
                <a:spcPts val="0"/>
              </a:spcBef>
              <a:spcAft>
                <a:spcPts val="0"/>
              </a:spcAft>
              <a:buClr>
                <a:schemeClr val="dk1"/>
              </a:buClr>
              <a:buSzPts val="1100"/>
              <a:buFont typeface="Calibri"/>
              <a:buChar char="-"/>
            </a:pPr>
            <a:r>
              <a:rPr lang="en-GB" dirty="0"/>
              <a:t>Households create about 30 million tonnes of waste each year - about a tonne per household.</a:t>
            </a:r>
            <a:endParaRPr dirty="0"/>
          </a:p>
          <a:p>
            <a:pPr marL="457200" lvl="0" indent="-298450" algn="l" rtl="0">
              <a:lnSpc>
                <a:spcPct val="100000"/>
              </a:lnSpc>
              <a:spcBef>
                <a:spcPts val="0"/>
              </a:spcBef>
              <a:spcAft>
                <a:spcPts val="0"/>
              </a:spcAft>
              <a:buClr>
                <a:schemeClr val="dk1"/>
              </a:buClr>
              <a:buSzPts val="1100"/>
              <a:buFont typeface="Calibri"/>
              <a:buChar char="-"/>
            </a:pPr>
            <a:r>
              <a:rPr lang="en-GB" dirty="0"/>
              <a:t>However, we recycle less than half of our household waste and the rest is sent to landfill sites.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b="1" dirty="0"/>
              <a:t>Support: </a:t>
            </a:r>
            <a:r>
              <a:rPr lang="en-GB" b="0" dirty="0"/>
              <a:t>Check that pupils understand what landfills are. Explain to pupils that landfills are </a:t>
            </a:r>
            <a:r>
              <a:rPr lang="en-US" b="0" i="0" dirty="0">
                <a:solidFill>
                  <a:srgbClr val="303336"/>
                </a:solidFill>
                <a:effectLst/>
                <a:latin typeface="Open Sans" panose="020B0606030504020204" pitchFamily="34" charset="0"/>
              </a:rPr>
              <a:t>a places where waste is kept. In landfills, waste is buried between layers of earth, but they look and smell bad, so they are usually positioned away from where people live. Landfills can damage animals' habitats and can also pollute the environment.</a:t>
            </a:r>
            <a:endParaRPr lang="en-GB" b="1" dirty="0"/>
          </a:p>
          <a:p>
            <a:pPr marL="0" lvl="0" indent="0" algn="l" rtl="0">
              <a:lnSpc>
                <a:spcPct val="100000"/>
              </a:lnSpc>
              <a:spcBef>
                <a:spcPts val="0"/>
              </a:spcBef>
              <a:spcAft>
                <a:spcPts val="0"/>
              </a:spcAft>
              <a:buClr>
                <a:schemeClr val="dk1"/>
              </a:buClr>
              <a:buSzPts val="1100"/>
              <a:buFont typeface="Calibri"/>
              <a:buNone/>
            </a:pPr>
            <a:endParaRPr lang="en-GB" dirty="0"/>
          </a:p>
          <a:p>
            <a:pPr marL="0" lvl="0" indent="0" algn="l" rtl="0">
              <a:lnSpc>
                <a:spcPct val="100000"/>
              </a:lnSpc>
              <a:spcBef>
                <a:spcPts val="0"/>
              </a:spcBef>
              <a:spcAft>
                <a:spcPts val="0"/>
              </a:spcAft>
              <a:buClr>
                <a:schemeClr val="dk1"/>
              </a:buClr>
              <a:buSzPts val="1100"/>
              <a:buFont typeface="Calibri"/>
              <a:buNone/>
            </a:pPr>
            <a:r>
              <a:rPr lang="en-GB" dirty="0"/>
              <a:t>Ask pupils to suggest some of the many uses they have for plastic bottles in their homes and at school. These might include </a:t>
            </a:r>
            <a:r>
              <a:rPr lang="en-GB" dirty="0">
                <a:solidFill>
                  <a:schemeClr val="dk1"/>
                </a:solidFill>
              </a:rPr>
              <a:t>drinks, poster paint colours, shampoo, hand soap, laundry liquids and other household cleaners.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What use are these bottles if they end up in landfill? None - they become a problem rather than something valuable and useful.</a:t>
            </a:r>
            <a:endParaRPr dirty="0"/>
          </a:p>
          <a:p>
            <a:pPr marL="0" lvl="0" indent="0" algn="l" rtl="0">
              <a:spcBef>
                <a:spcPts val="0"/>
              </a:spcBef>
              <a:spcAft>
                <a:spcPts val="0"/>
              </a:spcAft>
              <a:buNone/>
            </a:pPr>
            <a:endParaRPr dirty="0"/>
          </a:p>
        </p:txBody>
      </p:sp>
      <p:sp>
        <p:nvSpPr>
          <p:cNvPr id="291" name="Google Shape;29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a:t>Help pupils see that when we use a material once, its ‘lifecycle’ is like a straight line.</a:t>
            </a:r>
            <a:endParaRPr dirty="0"/>
          </a:p>
          <a:p>
            <a:pPr marL="0" lvl="0" indent="0" algn="l" rtl="0">
              <a:spcBef>
                <a:spcPts val="0"/>
              </a:spcBef>
              <a:spcAft>
                <a:spcPts val="0"/>
              </a:spcAft>
              <a:buNone/>
            </a:pPr>
            <a:endParaRPr dirty="0"/>
          </a:p>
        </p:txBody>
      </p:sp>
      <p:sp>
        <p:nvSpPr>
          <p:cNvPr id="304" name="Google Shape;3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When we begin to reuse things, we turn this line into a circle. (The smaller, inner circle on the slide.) </a:t>
            </a:r>
            <a:r>
              <a:rPr lang="en-GB" dirty="0">
                <a:solidFill>
                  <a:schemeClr val="dk1"/>
                </a:solidFill>
              </a:rPr>
              <a:t>Every time we reuse something, we avoid the need to use new raw materials. </a:t>
            </a:r>
            <a:r>
              <a:rPr lang="en-GB" dirty="0"/>
              <a:t>But we could still create waste when we no longer need that item.</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However, when we choose to recycle it, we create another circle. (The larger, outer circle.) This material’s lifecycle is now a series of circles that perhaps might never end - this material might never need to become waste.</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Explain that when we reuse materials again and again, we create what’s called a ‘circular economy’.</a:t>
            </a:r>
            <a:endParaRPr dirty="0"/>
          </a:p>
          <a:p>
            <a:pPr marL="0" lvl="0" indent="0" algn="l" rtl="0">
              <a:spcBef>
                <a:spcPts val="0"/>
              </a:spcBef>
              <a:spcAft>
                <a:spcPts val="0"/>
              </a:spcAft>
              <a:buNone/>
            </a:pPr>
            <a:endParaRPr dirty="0"/>
          </a:p>
        </p:txBody>
      </p:sp>
      <p:sp>
        <p:nvSpPr>
          <p:cNvPr id="325" name="Google Shape;32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In a circular economy we don’t need to consume more new plastic, or glass, or metal but keep reusing and recycling the same materials over and over again. We don’t need more natural resources and we use much less energy.</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Ask students what they think it means to be ‘sustainable’. A simple explanation is that something is sustainable if we can keep doing it. For example, running as fast as you can isn’t sustainable. You can only do it for a short while until you run out of energy.</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When we choose to reduce, reuse and then recycle, we make our plastic use much more sustainable. We can use far less plastic in the first place. We use less energy to make new bottles or other items from recycled PET. And we create fewer emissions that contribute to climate change. This is like running at a much slower pace.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By using less, we can do more, and help to protect the Earth from pollution and climate change.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endParaRPr b="1" dirty="0"/>
          </a:p>
          <a:p>
            <a:pPr marL="0" lvl="0" indent="0" algn="l" rtl="0">
              <a:lnSpc>
                <a:spcPct val="100000"/>
              </a:lnSpc>
              <a:spcBef>
                <a:spcPts val="0"/>
              </a:spcBef>
              <a:spcAft>
                <a:spcPts val="0"/>
              </a:spcAft>
              <a:buClr>
                <a:schemeClr val="dk1"/>
              </a:buClr>
              <a:buSzPts val="1100"/>
              <a:buFont typeface="Calibri"/>
              <a:buNone/>
            </a:pPr>
            <a:r>
              <a:rPr lang="en-GB" b="1" u="sng" dirty="0"/>
              <a:t>Further information on plastic</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15000"/>
              </a:lnSpc>
              <a:spcBef>
                <a:spcPts val="0"/>
              </a:spcBef>
              <a:spcAft>
                <a:spcPts val="0"/>
              </a:spcAft>
              <a:buClr>
                <a:schemeClr val="dk1"/>
              </a:buClr>
              <a:buSzPts val="1400"/>
              <a:buFont typeface="Arial"/>
              <a:buNone/>
            </a:pPr>
            <a:r>
              <a:rPr lang="en-GB" dirty="0">
                <a:solidFill>
                  <a:schemeClr val="dk1"/>
                </a:solidFill>
              </a:rPr>
              <a:t>Plastic is usually made from crude oil. It takes energy to get crude oil from deep underground and turn it into plastic to form into bottles. When new bottles are made from recycled plastic, we don’t need to use more crude oil. When new bottles are made from recycled plastic, this uses ¾ less energy. When we save energy, we also create fewer emissions that add to climate change.</a:t>
            </a:r>
            <a:endParaRPr dirty="0"/>
          </a:p>
          <a:p>
            <a:pPr marL="0" lvl="0" indent="0" algn="l" rtl="0">
              <a:lnSpc>
                <a:spcPct val="115000"/>
              </a:lnSpc>
              <a:spcBef>
                <a:spcPts val="0"/>
              </a:spcBef>
              <a:spcAft>
                <a:spcPts val="0"/>
              </a:spcAft>
              <a:buClr>
                <a:schemeClr val="dk1"/>
              </a:buClr>
              <a:buSzPts val="1800"/>
              <a:buFont typeface="Arial"/>
              <a:buNone/>
            </a:pPr>
            <a:endParaRPr dirty="0">
              <a:solidFill>
                <a:srgbClr val="595959"/>
              </a:solidFill>
            </a:endParaRPr>
          </a:p>
          <a:p>
            <a:pPr marL="0" lvl="0" indent="0" algn="l" rtl="0">
              <a:spcBef>
                <a:spcPts val="0"/>
              </a:spcBef>
              <a:spcAft>
                <a:spcPts val="0"/>
              </a:spcAft>
              <a:buNone/>
            </a:pPr>
            <a:endParaRPr dirty="0"/>
          </a:p>
        </p:txBody>
      </p:sp>
      <p:sp>
        <p:nvSpPr>
          <p:cNvPr id="353" name="Google Shape;35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Recycling paper saves almost 80% of the energy needed to make paper from new raw materials.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It’s cheaper and easier to use recycled paper and it saves us from cutting down trees to make new paper.</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Case study source:</a:t>
            </a:r>
            <a:r>
              <a:rPr lang="en-GB" dirty="0"/>
              <a:t> https://wrap.org.uk/sites/default/files/2020-09/WRAP_LA8910_ES-new.pdf</a:t>
            </a:r>
            <a:endParaRPr dirty="0"/>
          </a:p>
          <a:p>
            <a:pPr marL="0" marR="0" lvl="0" indent="0" algn="l" rtl="0">
              <a:lnSpc>
                <a:spcPct val="100000"/>
              </a:lnSpc>
              <a:spcBef>
                <a:spcPts val="0"/>
              </a:spcBef>
              <a:spcAft>
                <a:spcPts val="0"/>
              </a:spcAft>
              <a:buClr>
                <a:schemeClr val="dk1"/>
              </a:buClr>
              <a:buSzPts val="1100"/>
              <a:buFont typeface="Calibri"/>
              <a:buNone/>
            </a:pPr>
            <a:r>
              <a:rPr lang="en-GB" dirty="0"/>
              <a:t>Video: https://vimeo.com/528929044</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spcBef>
                <a:spcPts val="0"/>
              </a:spcBef>
              <a:spcAft>
                <a:spcPts val="0"/>
              </a:spcAft>
              <a:buNone/>
            </a:pPr>
            <a:endParaRPr dirty="0"/>
          </a:p>
        </p:txBody>
      </p:sp>
      <p:sp>
        <p:nvSpPr>
          <p:cNvPr id="368" name="Google Shape;36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High-quality plastics can be recycled back into the same material. For example, plastic bottles are made from a plastic called PET. This can be recycled into a plastic known as rPET - can pupils suggest what the ‘r’ stands for? (Recycled). rPET allows drinks bottles to be recycled again and again without the need for new plastic.</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But we can’t only make new bottles from recycled PET or rPET. It can become fleeces, school uniforms and other clothing, insulation for clothing and sleeping bags, fibres for furnishings and lots more. And many of these items can themselves be recycled, creating many new circles of life and avoiding the need for new plastic.</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Case study source: https://naturalsourcewaters.org.uk/environment/packaging/</a:t>
            </a:r>
            <a:endParaRPr dirty="0"/>
          </a:p>
          <a:p>
            <a:pPr marL="0" marR="0" lvl="0" indent="0" algn="l" rtl="0">
              <a:lnSpc>
                <a:spcPct val="100000"/>
              </a:lnSpc>
              <a:spcBef>
                <a:spcPts val="0"/>
              </a:spcBef>
              <a:spcAft>
                <a:spcPts val="0"/>
              </a:spcAft>
              <a:buClr>
                <a:schemeClr val="dk1"/>
              </a:buClr>
              <a:buSzPts val="1100"/>
              <a:buFont typeface="Arial"/>
              <a:buNone/>
            </a:pPr>
            <a:r>
              <a:rPr lang="en-GB" dirty="0">
                <a:solidFill>
                  <a:schemeClr val="dk1"/>
                </a:solidFill>
              </a:rPr>
              <a:t>Video: https://vimeo.com/310142912</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
        <p:nvSpPr>
          <p:cNvPr id="384" name="Google Shape;38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Aluminium and steel can be recycled endlessly without any loss of properties.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Aluminium is the most cost-effective material to recycle. Recycling aluminium uses only 5% of the energy and emissions compared with using </a:t>
            </a:r>
            <a:r>
              <a:rPr lang="en-GB" dirty="0" err="1">
                <a:solidFill>
                  <a:schemeClr val="dk1"/>
                </a:solidFill>
              </a:rPr>
              <a:t>using</a:t>
            </a:r>
            <a:r>
              <a:rPr lang="en-GB" dirty="0">
                <a:solidFill>
                  <a:schemeClr val="dk1"/>
                </a:solidFill>
              </a:rPr>
              <a:t> new raw materials.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Case study source:</a:t>
            </a:r>
            <a:r>
              <a:rPr lang="en-GB" dirty="0"/>
              <a:t> https://www.fairphone.com/en/recycle-your-phone/?ref=footer</a:t>
            </a:r>
            <a:endParaRPr dirty="0"/>
          </a:p>
          <a:p>
            <a:pPr marL="0" marR="0" lvl="0" indent="0" algn="l" rtl="0">
              <a:lnSpc>
                <a:spcPct val="100000"/>
              </a:lnSpc>
              <a:spcBef>
                <a:spcPts val="0"/>
              </a:spcBef>
              <a:spcAft>
                <a:spcPts val="0"/>
              </a:spcAft>
              <a:buClr>
                <a:schemeClr val="dk1"/>
              </a:buClr>
              <a:buSzPts val="1100"/>
              <a:buFont typeface="Calibri"/>
              <a:buNone/>
            </a:pPr>
            <a:r>
              <a:rPr lang="en-GB" dirty="0"/>
              <a:t>Video: https://vimeo.com/528929959</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spcBef>
                <a:spcPts val="0"/>
              </a:spcBef>
              <a:spcAft>
                <a:spcPts val="0"/>
              </a:spcAft>
              <a:buNone/>
            </a:pPr>
            <a:endParaRPr dirty="0"/>
          </a:p>
        </p:txBody>
      </p:sp>
      <p:sp>
        <p:nvSpPr>
          <p:cNvPr id="399" name="Google Shape;39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Glass is 100% recyclable, and it can be recycled endlessly. There is no loss of quality when glass is recycled.</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Recycling glass helps to reduce fossil fuel usage and CO2 emissions.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Glass can be recycled into many surprising products. While it can be turned into new jars and bottles into can also be made into glass wool insulation for homes, for example. </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Case study source:</a:t>
            </a:r>
            <a:r>
              <a:rPr lang="en-GB" dirty="0"/>
              <a:t> https://depositreturnscheme.zerowastescotland.org.uk/</a:t>
            </a:r>
            <a:endParaRPr dirty="0"/>
          </a:p>
          <a:p>
            <a:pPr marL="0" lvl="0" indent="0" algn="l" rtl="0">
              <a:spcBef>
                <a:spcPts val="0"/>
              </a:spcBef>
              <a:spcAft>
                <a:spcPts val="0"/>
              </a:spcAft>
              <a:buNone/>
            </a:pPr>
            <a:endParaRPr dirty="0"/>
          </a:p>
        </p:txBody>
      </p:sp>
      <p:sp>
        <p:nvSpPr>
          <p:cNvPr id="412" name="Google Shape;412;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Home composting is a great way to deal with food waste, which decomposes to become compost for the garden.</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Arial"/>
              <a:buNone/>
            </a:pPr>
            <a:r>
              <a:rPr lang="en-GB" dirty="0"/>
              <a:t>Local food waste collections put food waste into anaerobic digesters. Anaerobic digesters use microorganisms to break down food waste in the absence of oxygen. This process produces biogas, which is a mixture of methane and carbon dioxide. </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GB" dirty="0"/>
              <a:t>Biogas can then be used to produce heat, electricity or transport fuels. This means the gas itself is a source of renewable energy. Anaerobic digestion also creates bio-fertiliser which can be used in farming as a natural fertiliser.</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GB" dirty="0"/>
              <a:t>When food waste is sent to landfill, it breaks down in the same way, but the biogas produced goes straight into the atmosphere and contributes to climate change. Methane is 25 times more damaging that carbon dioxide.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Case study source:</a:t>
            </a:r>
            <a:r>
              <a:rPr lang="en-GB" dirty="0"/>
              <a:t> https://www.ealing.gov.uk/info/201171/recycling_services/276/what_happens_to_your_recycling/2</a:t>
            </a:r>
            <a:endParaRPr dirty="0"/>
          </a:p>
          <a:p>
            <a:pPr marL="0" lvl="0" indent="0" algn="l" rtl="0">
              <a:spcBef>
                <a:spcPts val="0"/>
              </a:spcBef>
              <a:spcAft>
                <a:spcPts val="0"/>
              </a:spcAft>
              <a:buNone/>
            </a:pPr>
            <a:endParaRPr dirty="0"/>
          </a:p>
        </p:txBody>
      </p:sp>
      <p:sp>
        <p:nvSpPr>
          <p:cNvPr id="424" name="Google Shape;424;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Play video: https://vimeo.com/310142912</a:t>
            </a:r>
          </a:p>
          <a:p>
            <a:pPr marL="0" lvl="0" indent="0" algn="l" rtl="0">
              <a:lnSpc>
                <a:spcPct val="100000"/>
              </a:lnSpc>
              <a:spcBef>
                <a:spcPts val="0"/>
              </a:spcBef>
              <a:spcAft>
                <a:spcPts val="0"/>
              </a:spcAft>
              <a:buClr>
                <a:schemeClr val="dk1"/>
              </a:buClr>
              <a:buSzPts val="1100"/>
              <a:buFont typeface="Arial"/>
              <a:buNone/>
            </a:pPr>
            <a:endParaRPr lang="en-GB"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800" dirty="0">
                <a:solidFill>
                  <a:srgbClr val="000000"/>
                </a:solidFill>
                <a:effectLst/>
                <a:latin typeface="Calibri" panose="020F0502020204030204" pitchFamily="34" charset="0"/>
                <a:ea typeface="Calibri" panose="020F0502020204030204" pitchFamily="34" charset="0"/>
              </a:rPr>
              <a:t>Ask if pupils can explain what they think happens when a plastic </a:t>
            </a:r>
            <a:r>
              <a:rPr lang="en-GB" sz="1800" dirty="0">
                <a:solidFill>
                  <a:srgbClr val="FF0000"/>
                </a:solidFill>
                <a:effectLst/>
                <a:latin typeface="Calibri" panose="020F0502020204030204" pitchFamily="34" charset="0"/>
                <a:ea typeface="Calibri" panose="020F0502020204030204" pitchFamily="34" charset="0"/>
              </a:rPr>
              <a:t>container</a:t>
            </a:r>
            <a:r>
              <a:rPr lang="en-GB" sz="1800" dirty="0">
                <a:solidFill>
                  <a:srgbClr val="000000"/>
                </a:solidFill>
                <a:effectLst/>
                <a:latin typeface="Calibri" panose="020F0502020204030204" pitchFamily="34" charset="0"/>
                <a:ea typeface="Calibri" panose="020F0502020204030204" pitchFamily="34" charset="0"/>
              </a:rPr>
              <a:t> is recycled.</a:t>
            </a:r>
            <a:endParaRPr lang="en-GB" sz="1800" dirty="0">
              <a:effectLst/>
              <a:latin typeface="Times New Roman" panose="02020603050405020304" pitchFamily="18" charset="0"/>
              <a:ea typeface="Times New Roman" panose="02020603050405020304" pitchFamily="18" charset="0"/>
            </a:endParaRPr>
          </a:p>
          <a:p>
            <a:r>
              <a:rPr lang="en-GB" sz="1800" dirty="0">
                <a:effectLst/>
                <a:latin typeface="Times New Roman" panose="02020603050405020304" pitchFamily="18" charset="0"/>
                <a:ea typeface="Times New Roman" panose="02020603050405020304" pitchFamily="18" charset="0"/>
              </a:rPr>
              <a:t> </a:t>
            </a:r>
          </a:p>
          <a:p>
            <a:pPr marL="342900" lvl="0" indent="-342900">
              <a:buFont typeface="Calibri" panose="020F0502020204030204" pitchFamily="34" charset="0"/>
              <a:buChar char="-"/>
              <a:tabLst>
                <a:tab pos="457200"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 choose to put it in the right recycling bin. This stops it from becoming waste.</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Calibri" panose="020F0502020204030204" pitchFamily="34" charset="0"/>
              <a:buChar char="-"/>
              <a:tabLst>
                <a:tab pos="457200"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recycling is sorted into different materials, including different kinds of plastic that can be recycled into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the same item again or</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into </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different things.</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Calibri" panose="020F0502020204030204" pitchFamily="34" charset="0"/>
              <a:buChar char="-"/>
              <a:tabLst>
                <a:tab pos="457200"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Each type of plastic is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sorted by colour and washed, with labels, debris and dirt removed, then cut </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up into small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pieces called flakes</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Calibri" panose="020F0502020204030204" pitchFamily="34" charset="0"/>
              <a:buChar char="-"/>
              <a:tabLst>
                <a:tab pos="457200"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flakes are turned into pellets which </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can be used just like ‘new’ plastic and formed into new items.</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Calibri" panose="020F0502020204030204" pitchFamily="34" charset="0"/>
              <a:buChar char="-"/>
              <a:tabLst>
                <a:tab pos="457200"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High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quality, food grade</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plastics can be reformed into similar items again, like new drinks bottles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or milk bottles</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buFont typeface="Calibri" panose="020F0502020204030204" pitchFamily="34" charset="0"/>
              <a:buChar char="-"/>
              <a:tabLst>
                <a:tab pos="457200" algn="l"/>
              </a:tabLst>
            </a:pP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Other plastics</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can be made into other useful things - everything from fleeces</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and toys</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 picnic benches </a:t>
            </a:r>
            <a:r>
              <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and even school uniforms</a:t>
            </a: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800" dirty="0">
              <a:solidFill>
                <a:schemeClr val="dk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lvl="0" indent="0">
              <a:buFont typeface="Calibri" panose="020F0502020204030204" pitchFamily="34" charset="0"/>
              <a:buNone/>
              <a:tabLst>
                <a:tab pos="457200" algn="l"/>
              </a:tabLst>
            </a:pPr>
            <a:endParaRPr lang="en-GB" sz="1800" dirty="0">
              <a:solidFill>
                <a:schemeClr val="dk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lvl="0" indent="0">
              <a:buFont typeface="Calibri" panose="020F0502020204030204" pitchFamily="34" charset="0"/>
              <a:buNone/>
              <a:tabLst>
                <a:tab pos="457200" algn="l"/>
              </a:tabLst>
            </a:pPr>
            <a:r>
              <a:rPr lang="en-GB" sz="1800" dirty="0">
                <a:solidFill>
                  <a:srgbClr val="000000"/>
                </a:solidFill>
                <a:effectLst/>
                <a:latin typeface="Calibri" panose="020F0502020204030204" pitchFamily="34" charset="0"/>
                <a:ea typeface="Calibri" panose="020F0502020204030204" pitchFamily="34" charset="0"/>
              </a:rPr>
              <a:t>These items can be used and reused until they are ready to be recycled once again.</a:t>
            </a:r>
            <a:endParaRPr lang="en-GB" sz="1800" dirty="0">
              <a:effectLst/>
              <a:latin typeface="Times New Roman" panose="02020603050405020304" pitchFamily="18" charset="0"/>
              <a:ea typeface="Times New Roman" panose="02020603050405020304" pitchFamily="18" charset="0"/>
            </a:endParaRPr>
          </a:p>
          <a:p>
            <a:pPr marL="0" lvl="0" indent="0" algn="l" rtl="0">
              <a:lnSpc>
                <a:spcPct val="100000"/>
              </a:lnSpc>
              <a:spcBef>
                <a:spcPts val="0"/>
              </a:spcBef>
              <a:spcAft>
                <a:spcPts val="0"/>
              </a:spcAft>
              <a:buClr>
                <a:schemeClr val="dk1"/>
              </a:buClr>
              <a:buSzPts val="1100"/>
              <a:buFont typeface="Calibri"/>
              <a:buNone/>
            </a:pPr>
            <a:endParaRPr lang="en-GB"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US" b="1" u="sng" dirty="0"/>
              <a:t>Biffa and Nestlé Waters UK</a:t>
            </a:r>
          </a:p>
          <a:p>
            <a:pPr marL="0" lvl="0" indent="0" algn="l" rtl="0">
              <a:lnSpc>
                <a:spcPct val="100000"/>
              </a:lnSpc>
              <a:spcBef>
                <a:spcPts val="0"/>
              </a:spcBef>
              <a:spcAft>
                <a:spcPts val="0"/>
              </a:spcAft>
              <a:buClr>
                <a:schemeClr val="dk1"/>
              </a:buClr>
              <a:buSzPts val="1100"/>
              <a:buFont typeface="Calibri"/>
              <a:buNone/>
            </a:pPr>
            <a:endParaRPr lang="en-US" dirty="0"/>
          </a:p>
          <a:p>
            <a:pPr marL="0" lvl="0" indent="0" algn="l" rtl="0">
              <a:lnSpc>
                <a:spcPct val="100000"/>
              </a:lnSpc>
              <a:spcBef>
                <a:spcPts val="0"/>
              </a:spcBef>
              <a:spcAft>
                <a:spcPts val="0"/>
              </a:spcAft>
              <a:buClr>
                <a:schemeClr val="dk1"/>
              </a:buClr>
              <a:buSzPts val="1100"/>
              <a:buFont typeface="Calibri"/>
              <a:buNone/>
            </a:pPr>
            <a:r>
              <a:rPr lang="en-US" dirty="0"/>
              <a:t>Nestlé Waters UK have partnered with Biffa, a leading sustainable waste management business, to help accelerate a circular economy for plastics in the UK.</a:t>
            </a:r>
          </a:p>
          <a:p>
            <a:pPr marL="0" lvl="0" indent="0" algn="l" rtl="0">
              <a:lnSpc>
                <a:spcPct val="100000"/>
              </a:lnSpc>
              <a:spcBef>
                <a:spcPts val="0"/>
              </a:spcBef>
              <a:spcAft>
                <a:spcPts val="0"/>
              </a:spcAft>
              <a:buClr>
                <a:schemeClr val="dk1"/>
              </a:buClr>
              <a:buSzPts val="1100"/>
              <a:buFont typeface="Calibri"/>
              <a:buNone/>
            </a:pPr>
            <a:endParaRPr lang="en-US" dirty="0"/>
          </a:p>
          <a:p>
            <a:pPr marL="0" lvl="0" indent="0" algn="l" rtl="0">
              <a:lnSpc>
                <a:spcPct val="100000"/>
              </a:lnSpc>
              <a:spcBef>
                <a:spcPts val="0"/>
              </a:spcBef>
              <a:spcAft>
                <a:spcPts val="0"/>
              </a:spcAft>
              <a:buClr>
                <a:schemeClr val="dk1"/>
              </a:buClr>
              <a:buSzPts val="1100"/>
              <a:buFont typeface="Calibri"/>
              <a:buNone/>
            </a:pPr>
            <a:r>
              <a:rPr lang="en-US" dirty="0"/>
              <a:t>Biffa are supporting Nestlé Waters UK to achieve its commitment of making every bottle across the BUXTON® range from 100% recycled PET (recycled polyethylene terephthalate or rPET), by collecting recyclable PET bottles and reprocessing them here in the UK into rPET. This will significantly reduce the amount of virgin plastic in circulation and lead the shift to using high-quality food-grade recycled PET in the UK, which today is sourced from Europe.</a:t>
            </a:r>
          </a:p>
          <a:p>
            <a:pPr marL="0" lvl="0" indent="0" algn="l" rtl="0">
              <a:lnSpc>
                <a:spcPct val="100000"/>
              </a:lnSpc>
              <a:spcBef>
                <a:spcPts val="0"/>
              </a:spcBef>
              <a:spcAft>
                <a:spcPts val="0"/>
              </a:spcAft>
              <a:buClr>
                <a:schemeClr val="dk1"/>
              </a:buClr>
              <a:buSzPts val="1100"/>
              <a:buFont typeface="Calibri"/>
              <a:buNone/>
            </a:pPr>
            <a:endParaRPr dirty="0"/>
          </a:p>
          <a:p>
            <a:pPr marL="0" lvl="0" indent="0" algn="l" rtl="0">
              <a:spcBef>
                <a:spcPts val="0"/>
              </a:spcBef>
              <a:spcAft>
                <a:spcPts val="0"/>
              </a:spcAft>
              <a:buNone/>
            </a:pPr>
            <a:endParaRPr dirty="0"/>
          </a:p>
        </p:txBody>
      </p:sp>
      <p:sp>
        <p:nvSpPr>
          <p:cNvPr id="446" name="Google Shape;44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1" name="Google Shape;18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u="sng">
                <a:solidFill>
                  <a:schemeClr val="dk1"/>
                </a:solidFill>
              </a:rPr>
              <a:t>Lesson Activity</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This activity helps pupils to learn more about what they can recycle at home and where you can recycle common items in your local community. Deliver as a whole-group activity or pupils can work in small teams and earn points for each correct suggestion.</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If you can, bring in some cleaned examples of each material to use.</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You will need to enter your school’s postcode into the website to access local information. It’s helpful to do this before the assembly and have an open tab for recycling at home and where to recycle specific items.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First, ask pupils to identify the material from the images or your examples. They are:</a:t>
            </a:r>
            <a:r>
              <a:rPr lang="en-GB" sz="800"/>
              <a:t> </a:t>
            </a:r>
            <a:r>
              <a:rPr lang="en-GB"/>
              <a:t>Plastic bottles, Batteries, Cans, Card and paper, Food waste, Foil. Highlight that each one is a material we might use at home. Briefly consider what each material might package, protect or store.</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Then, ask pupils: Can we recycle this item at home? How should we recycle it? (Depending on your postcode, some items may not be recyclable through home collections and should be stored and taken to a local recycling point.) Invite pupils to explain how to recycle each item, then use the ‘Recycling at home’ section to confirm the right answers.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What if we can’t recycle at home? Ask pupils to suggest where else in your community these items can be recycled. For each item, use the ‘Recycle a specific item’ tab to find out more.</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End by reviewing the list of what can be recycled at your local recycling point(s). Highlight that we have lots of opportunities to recycle. We just have to choose.</a:t>
            </a:r>
            <a:endParaRPr/>
          </a:p>
        </p:txBody>
      </p:sp>
      <p:sp>
        <p:nvSpPr>
          <p:cNvPr id="457" name="Google Shape;45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Ask pupils to tell you what they know about each young person:</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Bella Lack is a young conservationist who wants everyone to understand that being part of change can be positive and that when we </a:t>
            </a:r>
            <a:r>
              <a:rPr lang="en-GB" b="1" dirty="0"/>
              <a:t>change how we think</a:t>
            </a:r>
            <a:r>
              <a:rPr lang="en-GB" dirty="0"/>
              <a:t>, we can change how we act. Source: https://www.vogue.co.uk/news/article/bella-lack#:~:text=At%2017%2C%20conservationist%20Bella%20Lack,help%20protect%20the%20natural%20world</a:t>
            </a:r>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Greta Thunberg </a:t>
            </a:r>
            <a:r>
              <a:rPr lang="en-GB" dirty="0">
                <a:highlight>
                  <a:srgbClr val="FFFFFF"/>
                </a:highlight>
              </a:rPr>
              <a:t>is a Swedish environmental activist who is internationally known. She’s </a:t>
            </a:r>
            <a:r>
              <a:rPr lang="en-GB" b="1" dirty="0">
                <a:highlight>
                  <a:srgbClr val="FFFFFF"/>
                </a:highlight>
              </a:rPr>
              <a:t>not afraid</a:t>
            </a:r>
            <a:r>
              <a:rPr lang="en-GB" dirty="0">
                <a:highlight>
                  <a:srgbClr val="FFFFFF"/>
                </a:highlight>
              </a:rPr>
              <a:t> to challenge world leaders to take immediate action against climate change. Source: https://en.wikipedia.org/wiki/Greta_Thunberg</a:t>
            </a:r>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err="1"/>
              <a:t>Noga</a:t>
            </a:r>
            <a:r>
              <a:rPr lang="en-GB" dirty="0"/>
              <a:t> Levy-Rapoport from London is leading protests that highlight the importance of listening to young people’s views and is </a:t>
            </a:r>
            <a:r>
              <a:rPr lang="en-GB" b="1" dirty="0"/>
              <a:t>taking action</a:t>
            </a:r>
            <a:r>
              <a:rPr lang="en-GB" dirty="0"/>
              <a:t> to get schools to teach much more about sustainability and climate education. Source: https://www.euronews.com/living/2020/10/19/the-18-year-old-activist-changing-the-climate-conversation-in-the-uk</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Can people name any other young people who are an inspiration?</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Ask pupils: how can they be inspired to change how they think, not be afraid and take action? Highlight that just like recycling, this is a choice we can make.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This is active citizenship - getting involved in things that matter to you, or to the world. Use a show of hands to find out how many pupils would like to make this choice and be inspired by Bella, Greta and </a:t>
            </a:r>
            <a:r>
              <a:rPr lang="en-GB" dirty="0" err="1"/>
              <a:t>Noga</a:t>
            </a:r>
            <a:r>
              <a:rPr lang="en-GB" dirty="0"/>
              <a:t>.</a:t>
            </a:r>
            <a:endParaRPr dirty="0"/>
          </a:p>
          <a:p>
            <a:pPr marL="0" lvl="0" indent="0" algn="l" rtl="0">
              <a:spcBef>
                <a:spcPts val="0"/>
              </a:spcBef>
              <a:spcAft>
                <a:spcPts val="0"/>
              </a:spcAft>
              <a:buNone/>
            </a:pPr>
            <a:endParaRPr dirty="0"/>
          </a:p>
        </p:txBody>
      </p:sp>
      <p:sp>
        <p:nvSpPr>
          <p:cNvPr id="481" name="Google Shape;48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a:t>If we want to be active citizens there are three simple things we can do:</a:t>
            </a:r>
            <a:endParaRPr/>
          </a:p>
          <a:p>
            <a:pPr marL="0" lvl="0" indent="0" algn="l" rtl="0">
              <a:lnSpc>
                <a:spcPct val="100000"/>
              </a:lnSpc>
              <a:spcBef>
                <a:spcPts val="0"/>
              </a:spcBef>
              <a:spcAft>
                <a:spcPts val="0"/>
              </a:spcAft>
              <a:buClr>
                <a:schemeClr val="dk1"/>
              </a:buClr>
              <a:buSzPts val="1100"/>
              <a:buFont typeface="Calibri"/>
              <a:buNone/>
            </a:pPr>
            <a:endParaRPr/>
          </a:p>
          <a:p>
            <a:pPr marL="457200" lvl="0" indent="-298450" algn="l" rtl="0">
              <a:lnSpc>
                <a:spcPct val="100000"/>
              </a:lnSpc>
              <a:spcBef>
                <a:spcPts val="0"/>
              </a:spcBef>
              <a:spcAft>
                <a:spcPts val="0"/>
              </a:spcAft>
              <a:buClr>
                <a:schemeClr val="dk1"/>
              </a:buClr>
              <a:buSzPts val="1100"/>
              <a:buFont typeface="Calibri"/>
              <a:buChar char="●"/>
            </a:pPr>
            <a:r>
              <a:rPr lang="en-GB"/>
              <a:t>Start recycling - that’s easy to begin with.</a:t>
            </a:r>
            <a:endParaRPr/>
          </a:p>
          <a:p>
            <a:pPr marL="457200" lvl="0" indent="0" algn="l" rtl="0">
              <a:lnSpc>
                <a:spcPct val="100000"/>
              </a:lnSpc>
              <a:spcBef>
                <a:spcPts val="0"/>
              </a:spcBef>
              <a:spcAft>
                <a:spcPts val="0"/>
              </a:spcAft>
              <a:buClr>
                <a:schemeClr val="dk1"/>
              </a:buClr>
              <a:buSzPts val="1100"/>
              <a:buFont typeface="Calibri"/>
              <a:buNone/>
            </a:pPr>
            <a:endParaRPr/>
          </a:p>
          <a:p>
            <a:pPr marL="457200" lvl="0" indent="-298450" algn="l" rtl="0">
              <a:lnSpc>
                <a:spcPct val="100000"/>
              </a:lnSpc>
              <a:spcBef>
                <a:spcPts val="0"/>
              </a:spcBef>
              <a:spcAft>
                <a:spcPts val="0"/>
              </a:spcAft>
              <a:buClr>
                <a:schemeClr val="dk1"/>
              </a:buClr>
              <a:buSzPts val="1100"/>
              <a:buFont typeface="Calibri"/>
              <a:buChar char="●"/>
            </a:pPr>
            <a:r>
              <a:rPr lang="en-GB"/>
              <a:t>Find out more about how to recycle in our local community. That helps us to help our families to create less waste by making the most of home and community recycling.</a:t>
            </a:r>
            <a:endParaRPr/>
          </a:p>
          <a:p>
            <a:pPr marL="457200" lvl="0" indent="0" algn="l" rtl="0">
              <a:lnSpc>
                <a:spcPct val="100000"/>
              </a:lnSpc>
              <a:spcBef>
                <a:spcPts val="0"/>
              </a:spcBef>
              <a:spcAft>
                <a:spcPts val="0"/>
              </a:spcAft>
              <a:buClr>
                <a:schemeClr val="dk1"/>
              </a:buClr>
              <a:buSzPts val="1100"/>
              <a:buFont typeface="Calibri"/>
              <a:buNone/>
            </a:pPr>
            <a:endParaRPr/>
          </a:p>
          <a:p>
            <a:pPr marL="457200" lvl="0" indent="-298450" algn="l" rtl="0">
              <a:lnSpc>
                <a:spcPct val="100000"/>
              </a:lnSpc>
              <a:spcBef>
                <a:spcPts val="0"/>
              </a:spcBef>
              <a:spcAft>
                <a:spcPts val="0"/>
              </a:spcAft>
              <a:buClr>
                <a:schemeClr val="dk1"/>
              </a:buClr>
              <a:buSzPts val="1100"/>
              <a:buFont typeface="Calibri"/>
              <a:buChar char="●"/>
            </a:pPr>
            <a:r>
              <a:rPr lang="en-GB"/>
              <a:t>And get active, for example by becoming an R-Generation Ambassador in school and leading all kinds of activities to help us all create less waste.</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Again, use a show of hands to find out how many pupils would like to become R-Generation ambassadors and help others to recycle more and become more sustainable.</a:t>
            </a:r>
            <a:endParaRPr/>
          </a:p>
          <a:p>
            <a:pPr marL="0" lvl="0" indent="0" algn="l" rtl="0">
              <a:spcBef>
                <a:spcPts val="0"/>
              </a:spcBef>
              <a:spcAft>
                <a:spcPts val="0"/>
              </a:spcAft>
              <a:buNone/>
            </a:pPr>
            <a:endParaRPr/>
          </a:p>
        </p:txBody>
      </p:sp>
      <p:sp>
        <p:nvSpPr>
          <p:cNvPr id="495" name="Google Shape;49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6" name="Google Shape;51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6111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As a warmup activity, ask your pupils to think about natural resources. What natural resources can they spot in this picture?</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Click to reveal the words: air, sand, animals, oil/coal/gas, wood, stone, water and metal.</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Highlight that everything we use comes from these natural resources.</a:t>
            </a:r>
            <a:endParaRPr dirty="0"/>
          </a:p>
          <a:p>
            <a:pPr marL="0" lvl="0" indent="0" algn="l" rtl="0">
              <a:spcBef>
                <a:spcPts val="0"/>
              </a:spcBef>
              <a:spcAft>
                <a:spcPts val="0"/>
              </a:spcAft>
              <a:buNone/>
            </a:pPr>
            <a:endParaRPr dirty="0"/>
          </a:p>
        </p:txBody>
      </p:sp>
      <p:sp>
        <p:nvSpPr>
          <p:cNvPr id="200" name="Google Shape;20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Ask pupils to name the material that each item is made from. Which natural resources do they think these materials come from? </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Click to reveal the labels.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Are there any surprising answers?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Highlight that we use specific materials for different purposes. This is because each material has different properties that makes it suitable for different purposes.</a:t>
            </a:r>
            <a:endParaRPr dirty="0"/>
          </a:p>
          <a:p>
            <a:pPr marL="0" lvl="0" indent="0" algn="l" rtl="0">
              <a:spcBef>
                <a:spcPts val="0"/>
              </a:spcBef>
              <a:spcAft>
                <a:spcPts val="0"/>
              </a:spcAft>
              <a:buNone/>
            </a:pPr>
            <a:endParaRPr dirty="0"/>
          </a:p>
        </p:txBody>
      </p:sp>
      <p:sp>
        <p:nvSpPr>
          <p:cNvPr id="225" name="Google Shape;22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dirty="0"/>
              <a:t>Optional Slide</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Ask pupils to suggest what these items might be used for. For example, a plastic bottle might contain water, a fizzy drink, some fruit juice - plastic bottles are used for all sorts of liquids.</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Ask pupils why these the best material for the job they do? Why do we not use glass, or clay, or metal, or wood for drinks bottles? Invite pupils to explain.</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The answer is that in this instance, plastic is the best material for the job. It’s light, strong, flexible, suitable for food, and it’s also cheap and easy to produce. It has the right properties.</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dirty="0">
                <a:solidFill>
                  <a:schemeClr val="dk1"/>
                </a:solidFill>
              </a:rPr>
              <a:t>Click to reveal the material properties. Identify the helpful properties each material has.</a:t>
            </a:r>
            <a:endParaRPr dirty="0"/>
          </a:p>
          <a:p>
            <a:pPr marL="0" lvl="0" indent="0" algn="l" rtl="0">
              <a:lnSpc>
                <a:spcPct val="100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b="1" dirty="0">
                <a:solidFill>
                  <a:schemeClr val="dk1"/>
                </a:solidFill>
              </a:rPr>
              <a:t>Plastic</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Can be shaped using heat. </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It is a good insulator.</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Does not conduct heat or electricity. </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It is safe to use with food and drink, and it transparent to you can see the product inside.</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Being lightweight means that there are lower production and transport costs, and also helps saves energy and lessens the carbon footprint.</a:t>
            </a: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b="1" dirty="0">
                <a:solidFill>
                  <a:schemeClr val="dk1"/>
                </a:solidFill>
              </a:rPr>
              <a:t>Wool</a:t>
            </a: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Can be shaped without breaking.</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Has natural elasticity.</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It is odour resistant.</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b="1" dirty="0">
                <a:solidFill>
                  <a:schemeClr val="dk1"/>
                </a:solidFill>
              </a:rPr>
              <a:t>Glass</a:t>
            </a: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Can be made into different shapes.</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Thin glass can break easily.</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b="1" dirty="0">
                <a:solidFill>
                  <a:schemeClr val="dk1"/>
                </a:solidFill>
              </a:rPr>
              <a:t>Steel</a:t>
            </a: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Can be shaped without breaking.</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It is shiny.</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Conducts electricity.</a:t>
            </a:r>
            <a:endParaRPr dirty="0"/>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Can be magnetic.</a:t>
            </a:r>
            <a:endParaRPr dirty="0"/>
          </a:p>
          <a:p>
            <a:pPr marL="0" lvl="0" indent="0" algn="l" rtl="0">
              <a:lnSpc>
                <a:spcPct val="100000"/>
              </a:lnSpc>
              <a:spcBef>
                <a:spcPts val="0"/>
              </a:spcBef>
              <a:spcAft>
                <a:spcPts val="0"/>
              </a:spcAft>
              <a:buClr>
                <a:schemeClr val="dk1"/>
              </a:buClr>
              <a:buSzPts val="1100"/>
              <a:buFont typeface="Calibri"/>
              <a:buNone/>
            </a:pPr>
            <a:endParaRPr dirty="0">
              <a:solidFill>
                <a:schemeClr val="dk1"/>
              </a:solidFill>
            </a:endParaRPr>
          </a:p>
          <a:p>
            <a:pPr marL="0" lvl="0" indent="0" algn="l" rtl="0">
              <a:lnSpc>
                <a:spcPct val="100000"/>
              </a:lnSpc>
              <a:spcBef>
                <a:spcPts val="0"/>
              </a:spcBef>
              <a:spcAft>
                <a:spcPts val="0"/>
              </a:spcAft>
              <a:buClr>
                <a:schemeClr val="dk1"/>
              </a:buClr>
              <a:buSzPts val="1100"/>
              <a:buFont typeface="Calibri"/>
              <a:buNone/>
            </a:pPr>
            <a:r>
              <a:rPr lang="en-GB" dirty="0">
                <a:solidFill>
                  <a:schemeClr val="dk1"/>
                </a:solidFill>
              </a:rPr>
              <a:t>We use lots of some materials, like plastic for bottles, because these materials have the right properties. But if we use lots of something, we need to think about how we use it.</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b="1" u="sng" dirty="0"/>
              <a:t>Note</a:t>
            </a:r>
            <a:endParaRPr dirty="0"/>
          </a:p>
          <a:p>
            <a:pPr marL="0" lvl="0" indent="0" algn="l" rtl="0">
              <a:lnSpc>
                <a:spcPct val="100000"/>
              </a:lnSpc>
              <a:spcBef>
                <a:spcPts val="0"/>
              </a:spcBef>
              <a:spcAft>
                <a:spcPts val="0"/>
              </a:spcAft>
              <a:buClr>
                <a:schemeClr val="dk1"/>
              </a:buClr>
              <a:buSzPts val="1100"/>
              <a:buFont typeface="Calibri"/>
              <a:buNone/>
            </a:pPr>
            <a:r>
              <a:rPr lang="en-GB" dirty="0"/>
              <a:t>It may be useful to clarify the meaning of ‘materials’ in this context, i.e., the substance or substances of which a thing is made or composed.</a:t>
            </a:r>
            <a:endParaRPr dirty="0"/>
          </a:p>
          <a:p>
            <a:pPr marL="0" lvl="0" indent="0" algn="l" rtl="0">
              <a:spcBef>
                <a:spcPts val="0"/>
              </a:spcBef>
              <a:spcAft>
                <a:spcPts val="0"/>
              </a:spcAft>
              <a:buNone/>
            </a:pPr>
            <a:endParaRPr dirty="0"/>
          </a:p>
        </p:txBody>
      </p:sp>
      <p:sp>
        <p:nvSpPr>
          <p:cNvPr id="245" name="Google Shape;24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solidFill>
                  <a:schemeClr val="dk1"/>
                </a:solidFill>
              </a:rPr>
              <a:t>Highlight why materials are valuable: they are limited in supply and have special properties. </a:t>
            </a:r>
            <a:endParaRPr dirty="0"/>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For example, plastic keeps things like drinks and food safe and fresh, and is easy to transport. Help pupils to recall that this is because it has the right properties, like being light and strong. Explain that plastic bottles are made from a very high-quality plastic. There are many kinds of plastic that have different properties. Some are of higher quality than others.</a:t>
            </a:r>
            <a:endParaRPr dirty="0"/>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Ask pupils explicitly: what choices do they make, when disposing of recyclable packaging like cans, PET bottles, glass bottles or food containers?</a:t>
            </a:r>
            <a:endParaRPr dirty="0"/>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Do pupils make the right choice in different scenarios? When it’s easy? What about when it might take a little more effort?</a:t>
            </a:r>
            <a:endParaRPr dirty="0"/>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GB" dirty="0">
                <a:solidFill>
                  <a:schemeClr val="dk1"/>
                </a:solidFill>
              </a:rPr>
              <a:t>Remind pupils that we all have these choices each day. If we want to see a visible change in the world, we need to make the effort of choosing to reduce, reuse and then recycle. But the good news is that it’s not hard! It’s just needs us to develop different habits.</a:t>
            </a:r>
            <a:endParaRPr dirty="0"/>
          </a:p>
        </p:txBody>
      </p:sp>
      <p:sp>
        <p:nvSpPr>
          <p:cNvPr id="266" name="Google Shape;26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dirty="0"/>
              <a:t>There are three things we can remember to do before letting materials become waste.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Ask pupils to suggest what these three things are.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First, we should ‘reduce’ and always think about whether we really need to buy or use something that comes in packaging. This helps us to use less of these materials in the first place. Ask pupils what we could do instead? We can use reusable packaging or avoid it altogether when it’s not really needed.</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Secondly, we should ‘reuse’ and always try to find new uses for used packaging and keep it in use for as long as possible. Ask pupils how can we reuse packaging? We can use it to store food again, as a reusable bottle, or even turn it into new items like plant containers.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Finally, we should always try to recycle things so the materials they are made of can be used again. But we need to take care and do this properly.</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Ask pupils why these three actions are in this order. The answer is that they are in order of importance.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It’s most important to try to use less in the first place. Then, it’s important that we try to reuse things for as long as possible. Recycling is vital, but it should only happen once we’re sure we no longer have a use for that item.</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This is the ‘waste hierarchy’. (A hierarchy is a list of things in order of importance.)</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spcBef>
                <a:spcPts val="0"/>
              </a:spcBef>
              <a:spcAft>
                <a:spcPts val="0"/>
              </a:spcAft>
              <a:buClr>
                <a:schemeClr val="dk1"/>
              </a:buClr>
              <a:buSzPts val="1100"/>
              <a:buFont typeface="Arial"/>
              <a:buNone/>
            </a:pPr>
            <a:r>
              <a:rPr lang="en-GB" dirty="0">
                <a:solidFill>
                  <a:schemeClr val="dk1"/>
                </a:solidFill>
              </a:rPr>
              <a:t>Emphasise that creating waste is a choice.</a:t>
            </a:r>
            <a:endParaRPr dirty="0"/>
          </a:p>
          <a:p>
            <a:pPr marL="0" lvl="0" indent="0" algn="l" rtl="0">
              <a:spcBef>
                <a:spcPts val="0"/>
              </a:spcBef>
              <a:spcAft>
                <a:spcPts val="0"/>
              </a:spcAft>
              <a:buNone/>
            </a:pPr>
            <a:endParaRPr dirty="0"/>
          </a:p>
        </p:txBody>
      </p:sp>
      <p:sp>
        <p:nvSpPr>
          <p:cNvPr id="277" name="Google Shape;27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blipFill>
          <a:blip r:embed="rId2">
            <a:alphaModFix/>
          </a:blip>
          <a:stretch>
            <a:fillRect/>
          </a:stretch>
        </a:blipFill>
        <a:effectLst/>
      </p:bgPr>
    </p:bg>
    <p:spTree>
      <p:nvGrpSpPr>
        <p:cNvPr id="1" name="Shape 14"/>
        <p:cNvGrpSpPr/>
        <p:nvPr/>
      </p:nvGrpSpPr>
      <p:grpSpPr>
        <a:xfrm>
          <a:off x="0" y="0"/>
          <a:ext cx="0" cy="0"/>
          <a:chOff x="0" y="0"/>
          <a:chExt cx="0" cy="0"/>
        </a:xfrm>
      </p:grpSpPr>
      <p:sp>
        <p:nvSpPr>
          <p:cNvPr id="15" name="Google Shape;15;p25"/>
          <p:cNvSpPr txBox="1">
            <a:spLocks noGrp="1"/>
          </p:cNvSpPr>
          <p:nvPr>
            <p:ph type="body" idx="1"/>
          </p:nvPr>
        </p:nvSpPr>
        <p:spPr>
          <a:xfrm>
            <a:off x="1117599" y="5699695"/>
            <a:ext cx="9155953" cy="966891"/>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333"/>
              </a:spcBef>
              <a:spcAft>
                <a:spcPts val="0"/>
              </a:spcAft>
              <a:buClr>
                <a:schemeClr val="lt1"/>
              </a:buClr>
              <a:buSzPts val="4000"/>
              <a:buNone/>
              <a:defRPr sz="4000">
                <a:solidFill>
                  <a:schemeClr val="lt1"/>
                </a:solidFill>
              </a:defRPr>
            </a:lvl1pPr>
            <a:lvl2pPr marL="914400" lvl="1" indent="-228600" algn="l">
              <a:lnSpc>
                <a:spcPct val="90000"/>
              </a:lnSpc>
              <a:spcBef>
                <a:spcPts val="1200"/>
              </a:spcBef>
              <a:spcAft>
                <a:spcPts val="0"/>
              </a:spcAft>
              <a:buClr>
                <a:schemeClr val="lt1"/>
              </a:buClr>
              <a:buSzPts val="4000"/>
              <a:buNone/>
              <a:defRPr sz="4000">
                <a:solidFill>
                  <a:schemeClr val="lt1"/>
                </a:solidFill>
              </a:defRPr>
            </a:lvl2pPr>
            <a:lvl3pPr marL="1371600" lvl="2" indent="-228600" algn="l">
              <a:lnSpc>
                <a:spcPct val="90000"/>
              </a:lnSpc>
              <a:spcBef>
                <a:spcPts val="1200"/>
              </a:spcBef>
              <a:spcAft>
                <a:spcPts val="0"/>
              </a:spcAft>
              <a:buClr>
                <a:schemeClr val="lt1"/>
              </a:buClr>
              <a:buSzPts val="4000"/>
              <a:buNone/>
              <a:defRPr sz="4000">
                <a:solidFill>
                  <a:schemeClr val="lt1"/>
                </a:solidFill>
              </a:defRPr>
            </a:lvl3pPr>
            <a:lvl4pPr marL="1828800" lvl="3" indent="-228600" algn="l">
              <a:lnSpc>
                <a:spcPct val="90000"/>
              </a:lnSpc>
              <a:spcBef>
                <a:spcPts val="1200"/>
              </a:spcBef>
              <a:spcAft>
                <a:spcPts val="0"/>
              </a:spcAft>
              <a:buClr>
                <a:schemeClr val="lt1"/>
              </a:buClr>
              <a:buSzPts val="4000"/>
              <a:buNone/>
              <a:defRPr sz="4000">
                <a:solidFill>
                  <a:schemeClr val="lt1"/>
                </a:solidFill>
              </a:defRPr>
            </a:lvl4pPr>
            <a:lvl5pPr marL="2286000" lvl="4" indent="-228600" algn="l">
              <a:lnSpc>
                <a:spcPct val="90000"/>
              </a:lnSpc>
              <a:spcBef>
                <a:spcPts val="1200"/>
              </a:spcBef>
              <a:spcAft>
                <a:spcPts val="0"/>
              </a:spcAft>
              <a:buClr>
                <a:schemeClr val="lt1"/>
              </a:buClr>
              <a:buSzPts val="4000"/>
              <a:buNone/>
              <a:defRPr sz="4000">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pic>
        <p:nvPicPr>
          <p:cNvPr id="16" name="Google Shape;16;p25"/>
          <p:cNvPicPr preferRelativeResize="0"/>
          <p:nvPr/>
        </p:nvPicPr>
        <p:blipFill rotWithShape="1">
          <a:blip r:embed="rId3">
            <a:alphaModFix/>
          </a:blip>
          <a:srcRect/>
          <a:stretch/>
        </p:blipFill>
        <p:spPr>
          <a:xfrm>
            <a:off x="7144" y="7351058"/>
            <a:ext cx="4654503" cy="179294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_Section Header">
  <p:cSld name="6_Section Header">
    <p:bg>
      <p:bgPr>
        <a:blipFill>
          <a:blip r:embed="rId2">
            <a:alphaModFix/>
          </a:blip>
          <a:stretch>
            <a:fillRect/>
          </a:stretch>
        </a:blipFill>
        <a:effectLst/>
      </p:bgPr>
    </p:bg>
    <p:spTree>
      <p:nvGrpSpPr>
        <p:cNvPr id="1" name="Shape 103"/>
        <p:cNvGrpSpPr/>
        <p:nvPr/>
      </p:nvGrpSpPr>
      <p:grpSpPr>
        <a:xfrm>
          <a:off x="0" y="0"/>
          <a:ext cx="0" cy="0"/>
          <a:chOff x="0" y="0"/>
          <a:chExt cx="0" cy="0"/>
        </a:xfrm>
      </p:grpSpPr>
      <p:sp>
        <p:nvSpPr>
          <p:cNvPr id="104" name="Google Shape;104;p34"/>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34"/>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06" name="Google Shape;106;p34"/>
          <p:cNvSpPr>
            <a:spLocks noGrp="1"/>
          </p:cNvSpPr>
          <p:nvPr>
            <p:ph type="pic" idx="2"/>
          </p:nvPr>
        </p:nvSpPr>
        <p:spPr>
          <a:xfrm>
            <a:off x="1263650" y="4318000"/>
            <a:ext cx="2207683" cy="1930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7" name="Google Shape;107;p34"/>
          <p:cNvSpPr>
            <a:spLocks noGrp="1"/>
          </p:cNvSpPr>
          <p:nvPr>
            <p:ph type="body" idx="1"/>
          </p:nvPr>
        </p:nvSpPr>
        <p:spPr>
          <a:xfrm>
            <a:off x="1263650" y="6045200"/>
            <a:ext cx="2207683" cy="575733"/>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08" name="Google Shape;108;p34"/>
          <p:cNvSpPr>
            <a:spLocks noGrp="1"/>
          </p:cNvSpPr>
          <p:nvPr>
            <p:ph type="pic" idx="3"/>
          </p:nvPr>
        </p:nvSpPr>
        <p:spPr>
          <a:xfrm>
            <a:off x="4108450" y="4318000"/>
            <a:ext cx="2207683" cy="1930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9" name="Google Shape;109;p34"/>
          <p:cNvSpPr>
            <a:spLocks noGrp="1"/>
          </p:cNvSpPr>
          <p:nvPr>
            <p:ph type="body" idx="4"/>
          </p:nvPr>
        </p:nvSpPr>
        <p:spPr>
          <a:xfrm>
            <a:off x="4108450" y="6045200"/>
            <a:ext cx="2207683" cy="575733"/>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10" name="Google Shape;110;p34"/>
          <p:cNvSpPr>
            <a:spLocks noGrp="1"/>
          </p:cNvSpPr>
          <p:nvPr>
            <p:ph type="pic" idx="5"/>
          </p:nvPr>
        </p:nvSpPr>
        <p:spPr>
          <a:xfrm>
            <a:off x="7020983" y="4318000"/>
            <a:ext cx="2207683" cy="1930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1" name="Google Shape;111;p34"/>
          <p:cNvSpPr>
            <a:spLocks noGrp="1"/>
          </p:cNvSpPr>
          <p:nvPr>
            <p:ph type="body" idx="6"/>
          </p:nvPr>
        </p:nvSpPr>
        <p:spPr>
          <a:xfrm>
            <a:off x="7020983" y="6045200"/>
            <a:ext cx="2207683" cy="575733"/>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12" name="Google Shape;112;p34"/>
          <p:cNvSpPr>
            <a:spLocks noGrp="1"/>
          </p:cNvSpPr>
          <p:nvPr>
            <p:ph type="pic" idx="7"/>
          </p:nvPr>
        </p:nvSpPr>
        <p:spPr>
          <a:xfrm>
            <a:off x="9916583" y="4318000"/>
            <a:ext cx="2207683" cy="1930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3" name="Google Shape;113;p34"/>
          <p:cNvSpPr>
            <a:spLocks noGrp="1"/>
          </p:cNvSpPr>
          <p:nvPr>
            <p:ph type="body" idx="8"/>
          </p:nvPr>
        </p:nvSpPr>
        <p:spPr>
          <a:xfrm>
            <a:off x="9916583" y="6045200"/>
            <a:ext cx="2207683" cy="575733"/>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14" name="Google Shape;114;p34"/>
          <p:cNvSpPr>
            <a:spLocks noGrp="1"/>
          </p:cNvSpPr>
          <p:nvPr>
            <p:ph type="pic" idx="9"/>
          </p:nvPr>
        </p:nvSpPr>
        <p:spPr>
          <a:xfrm>
            <a:off x="12795250" y="4318000"/>
            <a:ext cx="2207683" cy="1930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5" name="Google Shape;115;p34"/>
          <p:cNvSpPr>
            <a:spLocks noGrp="1"/>
          </p:cNvSpPr>
          <p:nvPr>
            <p:ph type="body" idx="13"/>
          </p:nvPr>
        </p:nvSpPr>
        <p:spPr>
          <a:xfrm>
            <a:off x="12795250" y="6045200"/>
            <a:ext cx="2207683" cy="575733"/>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16" name="Google Shape;116;p34"/>
          <p:cNvSpPr>
            <a:spLocks noGrp="1"/>
          </p:cNvSpPr>
          <p:nvPr>
            <p:ph type="body" idx="14"/>
          </p:nvPr>
        </p:nvSpPr>
        <p:spPr>
          <a:xfrm rot="5400000">
            <a:off x="2306504" y="-2299359"/>
            <a:ext cx="3386671"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17" name="Google Shape;117;p34"/>
          <p:cNvSpPr txBox="1">
            <a:spLocks noGrp="1"/>
          </p:cNvSpPr>
          <p:nvPr>
            <p:ph type="body" idx="15"/>
          </p:nvPr>
        </p:nvSpPr>
        <p:spPr>
          <a:xfrm>
            <a:off x="541338" y="642938"/>
            <a:ext cx="6350000" cy="225266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9_Section Header">
  <p:cSld name="9_Section Header">
    <p:bg>
      <p:bgPr>
        <a:blipFill>
          <a:blip r:embed="rId2">
            <a:alphaModFix/>
          </a:blip>
          <a:stretch>
            <a:fillRect/>
          </a:stretch>
        </a:blipFill>
        <a:effectLst/>
      </p:bgPr>
    </p:bg>
    <p:spTree>
      <p:nvGrpSpPr>
        <p:cNvPr id="1" name="Shape 118"/>
        <p:cNvGrpSpPr/>
        <p:nvPr/>
      </p:nvGrpSpPr>
      <p:grpSpPr>
        <a:xfrm>
          <a:off x="0" y="0"/>
          <a:ext cx="0" cy="0"/>
          <a:chOff x="0" y="0"/>
          <a:chExt cx="0" cy="0"/>
        </a:xfrm>
      </p:grpSpPr>
      <p:sp>
        <p:nvSpPr>
          <p:cNvPr id="119" name="Google Shape;119;p35"/>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35"/>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21" name="Google Shape;121;p35"/>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22" name="Google Shape;122;p35"/>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23" name="Google Shape;123;p35"/>
          <p:cNvSpPr>
            <a:spLocks noGrp="1"/>
          </p:cNvSpPr>
          <p:nvPr>
            <p:ph type="body" idx="3"/>
          </p:nvPr>
        </p:nvSpPr>
        <p:spPr>
          <a:xfrm>
            <a:off x="1285876" y="3914776"/>
            <a:ext cx="3086100" cy="3571874"/>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24" name="Google Shape;124;p35"/>
          <p:cNvSpPr>
            <a:spLocks noGrp="1"/>
          </p:cNvSpPr>
          <p:nvPr>
            <p:ph type="body" idx="4"/>
          </p:nvPr>
        </p:nvSpPr>
        <p:spPr>
          <a:xfrm>
            <a:off x="4772026" y="3914776"/>
            <a:ext cx="3086100" cy="3571874"/>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25" name="Google Shape;125;p35"/>
          <p:cNvSpPr>
            <a:spLocks noGrp="1"/>
          </p:cNvSpPr>
          <p:nvPr>
            <p:ph type="pic" idx="5"/>
          </p:nvPr>
        </p:nvSpPr>
        <p:spPr>
          <a:xfrm>
            <a:off x="8972550" y="1371600"/>
            <a:ext cx="5999163" cy="61150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7_Section Header">
  <p:cSld name="7_Section Header">
    <p:bg>
      <p:bgPr>
        <a:blipFill>
          <a:blip r:embed="rId2">
            <a:alphaModFix/>
          </a:blip>
          <a:stretch>
            <a:fillRect/>
          </a:stretch>
        </a:blipFill>
        <a:effectLst/>
      </p:bgPr>
    </p:bg>
    <p:spTree>
      <p:nvGrpSpPr>
        <p:cNvPr id="1" name="Shape 126"/>
        <p:cNvGrpSpPr/>
        <p:nvPr/>
      </p:nvGrpSpPr>
      <p:grpSpPr>
        <a:xfrm>
          <a:off x="0" y="0"/>
          <a:ext cx="0" cy="0"/>
          <a:chOff x="0" y="0"/>
          <a:chExt cx="0" cy="0"/>
        </a:xfrm>
      </p:grpSpPr>
      <p:sp>
        <p:nvSpPr>
          <p:cNvPr id="127" name="Google Shape;127;p36"/>
          <p:cNvSpPr>
            <a:spLocks noGrp="1"/>
          </p:cNvSpPr>
          <p:nvPr>
            <p:ph type="body" idx="1"/>
          </p:nvPr>
        </p:nvSpPr>
        <p:spPr>
          <a:xfrm rot="5400000">
            <a:off x="1863001" y="-1817997"/>
            <a:ext cx="4320000" cy="7956000"/>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28" name="Google Shape;128;p36"/>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36"/>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30" name="Google Shape;130;p36"/>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31" name="Google Shape;131;p36"/>
          <p:cNvSpPr>
            <a:spLocks noGrp="1"/>
          </p:cNvSpPr>
          <p:nvPr>
            <p:ph type="body" idx="3"/>
          </p:nvPr>
        </p:nvSpPr>
        <p:spPr>
          <a:xfrm>
            <a:off x="1285875" y="3914776"/>
            <a:ext cx="3771899" cy="4029074"/>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32" name="Google Shape;132;p36"/>
          <p:cNvSpPr>
            <a:spLocks noGrp="1"/>
          </p:cNvSpPr>
          <p:nvPr>
            <p:ph type="pic" idx="4"/>
          </p:nvPr>
        </p:nvSpPr>
        <p:spPr>
          <a:xfrm>
            <a:off x="6126560" y="1622255"/>
            <a:ext cx="3560366" cy="2844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33" name="Google Shape;133;p36"/>
          <p:cNvSpPr>
            <a:spLocks noGrp="1"/>
          </p:cNvSpPr>
          <p:nvPr>
            <p:ph type="pic" idx="5"/>
          </p:nvPr>
        </p:nvSpPr>
        <p:spPr>
          <a:xfrm>
            <a:off x="10498535" y="1622255"/>
            <a:ext cx="3560366" cy="2844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34" name="Google Shape;134;p36"/>
          <p:cNvSpPr>
            <a:spLocks noGrp="1"/>
          </p:cNvSpPr>
          <p:nvPr>
            <p:ph type="pic" idx="6"/>
          </p:nvPr>
        </p:nvSpPr>
        <p:spPr>
          <a:xfrm>
            <a:off x="6126560" y="5165555"/>
            <a:ext cx="3560366" cy="2844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35" name="Google Shape;135;p36"/>
          <p:cNvSpPr>
            <a:spLocks noGrp="1"/>
          </p:cNvSpPr>
          <p:nvPr>
            <p:ph type="pic" idx="7"/>
          </p:nvPr>
        </p:nvSpPr>
        <p:spPr>
          <a:xfrm>
            <a:off x="10498535" y="5165555"/>
            <a:ext cx="3560366" cy="28440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0_Section Header">
  <p:cSld name="10_Section Header">
    <p:bg>
      <p:bgPr>
        <a:blipFill>
          <a:blip r:embed="rId2">
            <a:alphaModFix/>
          </a:blip>
          <a:stretch>
            <a:fillRect/>
          </a:stretch>
        </a:blipFill>
        <a:effectLst/>
      </p:bgPr>
    </p:bg>
    <p:spTree>
      <p:nvGrpSpPr>
        <p:cNvPr id="1" name="Shape 136"/>
        <p:cNvGrpSpPr/>
        <p:nvPr/>
      </p:nvGrpSpPr>
      <p:grpSpPr>
        <a:xfrm>
          <a:off x="0" y="0"/>
          <a:ext cx="0" cy="0"/>
          <a:chOff x="0" y="0"/>
          <a:chExt cx="0" cy="0"/>
        </a:xfrm>
      </p:grpSpPr>
      <p:sp>
        <p:nvSpPr>
          <p:cNvPr id="137" name="Google Shape;137;p37"/>
          <p:cNvSpPr>
            <a:spLocks noGrp="1"/>
          </p:cNvSpPr>
          <p:nvPr>
            <p:ph type="body" idx="1"/>
          </p:nvPr>
        </p:nvSpPr>
        <p:spPr>
          <a:xfrm rot="5400000">
            <a:off x="3061100" y="-3053953"/>
            <a:ext cx="3800472"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38" name="Google Shape;138;p37"/>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39" name="Google Shape;139;p37"/>
          <p:cNvSpPr txBox="1">
            <a:spLocks noGrp="1"/>
          </p:cNvSpPr>
          <p:nvPr>
            <p:ph type="body" idx="3"/>
          </p:nvPr>
        </p:nvSpPr>
        <p:spPr>
          <a:xfrm>
            <a:off x="2343150" y="1581150"/>
            <a:ext cx="11572875" cy="65627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40" name="Google Shape;140;p37"/>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37"/>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_Section Header">
  <p:cSld name="11_Section Header">
    <p:bg>
      <p:bgPr>
        <a:blipFill>
          <a:blip r:embed="rId2">
            <a:alphaModFix/>
          </a:blip>
          <a:stretch>
            <a:fillRect/>
          </a:stretch>
        </a:blipFill>
        <a:effectLst/>
      </p:bgPr>
    </p:bg>
    <p:spTree>
      <p:nvGrpSpPr>
        <p:cNvPr id="1" name="Shape 142"/>
        <p:cNvGrpSpPr/>
        <p:nvPr/>
      </p:nvGrpSpPr>
      <p:grpSpPr>
        <a:xfrm>
          <a:off x="0" y="0"/>
          <a:ext cx="0" cy="0"/>
          <a:chOff x="0" y="0"/>
          <a:chExt cx="0" cy="0"/>
        </a:xfrm>
      </p:grpSpPr>
      <p:sp>
        <p:nvSpPr>
          <p:cNvPr id="143" name="Google Shape;143;p38"/>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38"/>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45" name="Google Shape;145;p38"/>
          <p:cNvSpPr>
            <a:spLocks noGrp="1"/>
          </p:cNvSpPr>
          <p:nvPr>
            <p:ph type="body" idx="1"/>
          </p:nvPr>
        </p:nvSpPr>
        <p:spPr>
          <a:xfrm rot="5400000">
            <a:off x="3361137" y="-3353991"/>
            <a:ext cx="3200397"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46" name="Google Shape;146;p38"/>
          <p:cNvSpPr txBox="1">
            <a:spLocks noGrp="1"/>
          </p:cNvSpPr>
          <p:nvPr>
            <p:ph type="body" idx="2"/>
          </p:nvPr>
        </p:nvSpPr>
        <p:spPr>
          <a:xfrm>
            <a:off x="541338" y="642938"/>
            <a:ext cx="7587456" cy="23002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47" name="Google Shape;147;p38"/>
          <p:cNvSpPr>
            <a:spLocks noGrp="1"/>
          </p:cNvSpPr>
          <p:nvPr>
            <p:ph type="pic" idx="3"/>
          </p:nvPr>
        </p:nvSpPr>
        <p:spPr>
          <a:xfrm>
            <a:off x="5800724" y="2143125"/>
            <a:ext cx="10020055" cy="6099426"/>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48" name="Google Shape;148;p38"/>
          <p:cNvSpPr>
            <a:spLocks noGrp="1"/>
          </p:cNvSpPr>
          <p:nvPr>
            <p:ph type="body" idx="4"/>
          </p:nvPr>
        </p:nvSpPr>
        <p:spPr>
          <a:xfrm>
            <a:off x="541337" y="43156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49" name="Google Shape;149;p38"/>
          <p:cNvSpPr>
            <a:spLocks noGrp="1"/>
          </p:cNvSpPr>
          <p:nvPr>
            <p:ph type="body" idx="5"/>
          </p:nvPr>
        </p:nvSpPr>
        <p:spPr>
          <a:xfrm>
            <a:off x="541337" y="51157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0" name="Google Shape;150;p38"/>
          <p:cNvSpPr>
            <a:spLocks noGrp="1"/>
          </p:cNvSpPr>
          <p:nvPr>
            <p:ph type="body" idx="6"/>
          </p:nvPr>
        </p:nvSpPr>
        <p:spPr>
          <a:xfrm>
            <a:off x="541337" y="59158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1" name="Google Shape;151;p38"/>
          <p:cNvSpPr>
            <a:spLocks noGrp="1"/>
          </p:cNvSpPr>
          <p:nvPr>
            <p:ph type="body" idx="7"/>
          </p:nvPr>
        </p:nvSpPr>
        <p:spPr>
          <a:xfrm>
            <a:off x="541337" y="67159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2" name="Google Shape;152;p38"/>
          <p:cNvSpPr>
            <a:spLocks noGrp="1"/>
          </p:cNvSpPr>
          <p:nvPr>
            <p:ph type="body" idx="8"/>
          </p:nvPr>
        </p:nvSpPr>
        <p:spPr>
          <a:xfrm>
            <a:off x="3484562" y="43156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3" name="Google Shape;153;p38"/>
          <p:cNvSpPr>
            <a:spLocks noGrp="1"/>
          </p:cNvSpPr>
          <p:nvPr>
            <p:ph type="body" idx="9"/>
          </p:nvPr>
        </p:nvSpPr>
        <p:spPr>
          <a:xfrm>
            <a:off x="3484562" y="51157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4" name="Google Shape;154;p38"/>
          <p:cNvSpPr>
            <a:spLocks noGrp="1"/>
          </p:cNvSpPr>
          <p:nvPr>
            <p:ph type="body" idx="13"/>
          </p:nvPr>
        </p:nvSpPr>
        <p:spPr>
          <a:xfrm>
            <a:off x="3484562" y="5915819"/>
            <a:ext cx="2573337" cy="513556"/>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3_Section Header">
  <p:cSld name="13_Section Header">
    <p:bg>
      <p:bgPr>
        <a:blipFill>
          <a:blip r:embed="rId2">
            <a:alphaModFix/>
          </a:blip>
          <a:stretch>
            <a:fillRect/>
          </a:stretch>
        </a:blipFill>
        <a:effectLst/>
      </p:bgPr>
    </p:bg>
    <p:spTree>
      <p:nvGrpSpPr>
        <p:cNvPr id="1" name="Shape 155"/>
        <p:cNvGrpSpPr/>
        <p:nvPr/>
      </p:nvGrpSpPr>
      <p:grpSpPr>
        <a:xfrm>
          <a:off x="0" y="0"/>
          <a:ext cx="0" cy="0"/>
          <a:chOff x="0" y="0"/>
          <a:chExt cx="0" cy="0"/>
        </a:xfrm>
      </p:grpSpPr>
      <p:sp>
        <p:nvSpPr>
          <p:cNvPr id="156" name="Google Shape;156;p39"/>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39"/>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58" name="Google Shape;158;p39"/>
          <p:cNvSpPr>
            <a:spLocks noGrp="1"/>
          </p:cNvSpPr>
          <p:nvPr>
            <p:ph type="body" idx="1"/>
          </p:nvPr>
        </p:nvSpPr>
        <p:spPr>
          <a:xfrm rot="5400000">
            <a:off x="2796780" y="-2789632"/>
            <a:ext cx="2300288" cy="7879559"/>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59" name="Google Shape;159;p39"/>
          <p:cNvSpPr txBox="1">
            <a:spLocks noGrp="1"/>
          </p:cNvSpPr>
          <p:nvPr>
            <p:ph type="body" idx="2"/>
          </p:nvPr>
        </p:nvSpPr>
        <p:spPr>
          <a:xfrm>
            <a:off x="541338" y="642938"/>
            <a:ext cx="7587456"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60" name="Google Shape;160;p39"/>
          <p:cNvSpPr>
            <a:spLocks noGrp="1"/>
          </p:cNvSpPr>
          <p:nvPr>
            <p:ph type="pic" idx="3"/>
          </p:nvPr>
        </p:nvSpPr>
        <p:spPr>
          <a:xfrm>
            <a:off x="8943975" y="1388281"/>
            <a:ext cx="6086475" cy="6184094"/>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61" name="Google Shape;161;p39"/>
          <p:cNvSpPr txBox="1">
            <a:spLocks noGrp="1"/>
          </p:cNvSpPr>
          <p:nvPr>
            <p:ph type="body" idx="4"/>
          </p:nvPr>
        </p:nvSpPr>
        <p:spPr>
          <a:xfrm>
            <a:off x="541338" y="2543175"/>
            <a:ext cx="7345362" cy="53435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dk1"/>
              </a:buClr>
              <a:buSzPts val="3000"/>
              <a:buNone/>
              <a:defRPr>
                <a:solidFill>
                  <a:schemeClr val="dk1"/>
                </a:solidFill>
              </a:defRPr>
            </a:lvl1pPr>
            <a:lvl2pPr marL="914400" lvl="1" indent="-228600" algn="l">
              <a:lnSpc>
                <a:spcPct val="90000"/>
              </a:lnSpc>
              <a:spcBef>
                <a:spcPts val="1200"/>
              </a:spcBef>
              <a:spcAft>
                <a:spcPts val="0"/>
              </a:spcAft>
              <a:buClr>
                <a:schemeClr val="dk1"/>
              </a:buClr>
              <a:buSzPts val="2400"/>
              <a:buNone/>
              <a:defRPr>
                <a:solidFill>
                  <a:schemeClr val="dk1"/>
                </a:solidFill>
              </a:defRPr>
            </a:lvl2pPr>
            <a:lvl3pPr marL="1371600" lvl="2" indent="-228600" algn="l">
              <a:lnSpc>
                <a:spcPct val="90000"/>
              </a:lnSpc>
              <a:spcBef>
                <a:spcPts val="1200"/>
              </a:spcBef>
              <a:spcAft>
                <a:spcPts val="0"/>
              </a:spcAft>
              <a:buClr>
                <a:schemeClr val="dk1"/>
              </a:buClr>
              <a:buSzPts val="2200"/>
              <a:buNone/>
              <a:defRPr>
                <a:solidFill>
                  <a:schemeClr val="dk1"/>
                </a:solidFill>
              </a:defRPr>
            </a:lvl3pPr>
            <a:lvl4pPr marL="1828800" lvl="3" indent="-228600" algn="l">
              <a:lnSpc>
                <a:spcPct val="90000"/>
              </a:lnSpc>
              <a:spcBef>
                <a:spcPts val="1200"/>
              </a:spcBef>
              <a:spcAft>
                <a:spcPts val="0"/>
              </a:spcAft>
              <a:buClr>
                <a:schemeClr val="dk1"/>
              </a:buClr>
              <a:buSzPts val="2000"/>
              <a:buNone/>
              <a:defRPr>
                <a:solidFill>
                  <a:schemeClr val="dk1"/>
                </a:solidFill>
              </a:defRPr>
            </a:lvl4pPr>
            <a:lvl5pPr marL="2286000" lvl="4" indent="-228600" algn="l">
              <a:lnSpc>
                <a:spcPct val="90000"/>
              </a:lnSpc>
              <a:spcBef>
                <a:spcPts val="1200"/>
              </a:spcBef>
              <a:spcAft>
                <a:spcPts val="0"/>
              </a:spcAft>
              <a:buClr>
                <a:schemeClr val="dk1"/>
              </a:buClr>
              <a:buSzPts val="1800"/>
              <a:buNone/>
              <a:defRPr>
                <a:solidFill>
                  <a:schemeClr val="dk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2_Section Header">
  <p:cSld name="12_Section Header">
    <p:bg>
      <p:bgPr>
        <a:blipFill>
          <a:blip r:embed="rId2">
            <a:alphaModFix/>
          </a:blip>
          <a:stretch>
            <a:fillRect/>
          </a:stretch>
        </a:blipFill>
        <a:effectLst/>
      </p:bgPr>
    </p:bg>
    <p:spTree>
      <p:nvGrpSpPr>
        <p:cNvPr id="1" name="Shape 162"/>
        <p:cNvGrpSpPr/>
        <p:nvPr/>
      </p:nvGrpSpPr>
      <p:grpSpPr>
        <a:xfrm>
          <a:off x="0" y="0"/>
          <a:ext cx="0" cy="0"/>
          <a:chOff x="0" y="0"/>
          <a:chExt cx="0" cy="0"/>
        </a:xfrm>
      </p:grpSpPr>
      <p:sp>
        <p:nvSpPr>
          <p:cNvPr id="163" name="Google Shape;163;p40"/>
          <p:cNvSpPr>
            <a:spLocks noGrp="1"/>
          </p:cNvSpPr>
          <p:nvPr>
            <p:ph type="body" idx="1"/>
          </p:nvPr>
        </p:nvSpPr>
        <p:spPr>
          <a:xfrm rot="5400000">
            <a:off x="2200276" y="-2200273"/>
            <a:ext cx="3600449" cy="8001001"/>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64" name="Google Shape;164;p40"/>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65" name="Google Shape;165;p40"/>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6" name="Google Shape;166;p40"/>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67" name="Google Shape;167;p40"/>
          <p:cNvSpPr>
            <a:spLocks noGrp="1"/>
          </p:cNvSpPr>
          <p:nvPr>
            <p:ph type="pic" idx="3"/>
          </p:nvPr>
        </p:nvSpPr>
        <p:spPr>
          <a:xfrm>
            <a:off x="1263650"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68" name="Google Shape;168;p40"/>
          <p:cNvSpPr>
            <a:spLocks noGrp="1"/>
          </p:cNvSpPr>
          <p:nvPr>
            <p:ph type="body" idx="4"/>
          </p:nvPr>
        </p:nvSpPr>
        <p:spPr>
          <a:xfrm>
            <a:off x="1263650"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69" name="Google Shape;169;p40"/>
          <p:cNvSpPr>
            <a:spLocks noGrp="1"/>
          </p:cNvSpPr>
          <p:nvPr>
            <p:ph type="pic" idx="5"/>
          </p:nvPr>
        </p:nvSpPr>
        <p:spPr>
          <a:xfrm>
            <a:off x="4870450"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70" name="Google Shape;170;p40"/>
          <p:cNvSpPr>
            <a:spLocks noGrp="1"/>
          </p:cNvSpPr>
          <p:nvPr>
            <p:ph type="body" idx="6"/>
          </p:nvPr>
        </p:nvSpPr>
        <p:spPr>
          <a:xfrm>
            <a:off x="4870450"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71" name="Google Shape;171;p40"/>
          <p:cNvSpPr>
            <a:spLocks noGrp="1"/>
          </p:cNvSpPr>
          <p:nvPr>
            <p:ph type="pic" idx="7"/>
          </p:nvPr>
        </p:nvSpPr>
        <p:spPr>
          <a:xfrm>
            <a:off x="8544983"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72" name="Google Shape;172;p40"/>
          <p:cNvSpPr>
            <a:spLocks noGrp="1"/>
          </p:cNvSpPr>
          <p:nvPr>
            <p:ph type="body" idx="8"/>
          </p:nvPr>
        </p:nvSpPr>
        <p:spPr>
          <a:xfrm>
            <a:off x="8544983"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73" name="Google Shape;173;p40"/>
          <p:cNvSpPr>
            <a:spLocks noGrp="1"/>
          </p:cNvSpPr>
          <p:nvPr>
            <p:ph type="body" idx="9"/>
          </p:nvPr>
        </p:nvSpPr>
        <p:spPr>
          <a:xfrm>
            <a:off x="12067116" y="3214688"/>
            <a:ext cx="2883048" cy="4127685"/>
          </a:xfrm>
          <a:prstGeom prst="roundRect">
            <a:avLst>
              <a:gd name="adj" fmla="val 16667"/>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6"/>
          <p:cNvSpPr txBox="1">
            <a:spLocks noGrp="1"/>
          </p:cNvSpPr>
          <p:nvPr>
            <p:ph type="title"/>
          </p:nvPr>
        </p:nvSpPr>
        <p:spPr>
          <a:xfrm>
            <a:off x="1131911" y="1652247"/>
            <a:ext cx="9047851" cy="824130"/>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61A60E"/>
              </a:buClr>
              <a:buSzPts val="4800"/>
              <a:buFont typeface="Arial"/>
              <a:buNone/>
              <a:defRPr>
                <a:solidFill>
                  <a:srgbClr val="61A60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6"/>
          <p:cNvSpPr txBox="1">
            <a:spLocks noGrp="1"/>
          </p:cNvSpPr>
          <p:nvPr>
            <p:ph type="body" idx="1"/>
          </p:nvPr>
        </p:nvSpPr>
        <p:spPr>
          <a:xfrm>
            <a:off x="1131910" y="2823820"/>
            <a:ext cx="5663337" cy="481410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0" name="Google Shape;20;p26"/>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6"/>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i="0" u="none" strike="noStrike" cap="none">
                <a:solidFill>
                  <a:schemeClr val="lt1"/>
                </a:solidFill>
                <a:latin typeface="Arial"/>
                <a:ea typeface="Arial"/>
                <a:cs typeface="Arial"/>
                <a:sym typeface="Arial"/>
              </a:defRPr>
            </a:lvl1pPr>
            <a:lvl2pPr marL="0" lvl="1" indent="0" algn="r">
              <a:spcBef>
                <a:spcPts val="0"/>
              </a:spcBef>
              <a:buNone/>
              <a:defRPr sz="1800" b="1" i="0" u="none" strike="noStrike" cap="none">
                <a:solidFill>
                  <a:schemeClr val="lt1"/>
                </a:solidFill>
                <a:latin typeface="Arial"/>
                <a:ea typeface="Arial"/>
                <a:cs typeface="Arial"/>
                <a:sym typeface="Arial"/>
              </a:defRPr>
            </a:lvl2pPr>
            <a:lvl3pPr marL="0" lvl="2" indent="0" algn="r">
              <a:spcBef>
                <a:spcPts val="0"/>
              </a:spcBef>
              <a:buNone/>
              <a:defRPr sz="1800" b="1" i="0" u="none" strike="noStrike" cap="none">
                <a:solidFill>
                  <a:schemeClr val="lt1"/>
                </a:solidFill>
                <a:latin typeface="Arial"/>
                <a:ea typeface="Arial"/>
                <a:cs typeface="Arial"/>
                <a:sym typeface="Arial"/>
              </a:defRPr>
            </a:lvl3pPr>
            <a:lvl4pPr marL="0" lvl="3" indent="0" algn="r">
              <a:spcBef>
                <a:spcPts val="0"/>
              </a:spcBef>
              <a:buNone/>
              <a:defRPr sz="1800" b="1" i="0" u="none" strike="noStrike" cap="none">
                <a:solidFill>
                  <a:schemeClr val="lt1"/>
                </a:solidFill>
                <a:latin typeface="Arial"/>
                <a:ea typeface="Arial"/>
                <a:cs typeface="Arial"/>
                <a:sym typeface="Arial"/>
              </a:defRPr>
            </a:lvl4pPr>
            <a:lvl5pPr marL="0" lvl="4" indent="0" algn="r">
              <a:spcBef>
                <a:spcPts val="0"/>
              </a:spcBef>
              <a:buNone/>
              <a:defRPr sz="1800" b="1" i="0" u="none" strike="noStrike" cap="none">
                <a:solidFill>
                  <a:schemeClr val="lt1"/>
                </a:solidFill>
                <a:latin typeface="Arial"/>
                <a:ea typeface="Arial"/>
                <a:cs typeface="Arial"/>
                <a:sym typeface="Arial"/>
              </a:defRPr>
            </a:lvl5pPr>
            <a:lvl6pPr marL="0" lvl="5" indent="0" algn="r">
              <a:spcBef>
                <a:spcPts val="0"/>
              </a:spcBef>
              <a:buNone/>
              <a:defRPr sz="1800" b="1" i="0" u="none" strike="noStrike" cap="none">
                <a:solidFill>
                  <a:schemeClr val="lt1"/>
                </a:solidFill>
                <a:latin typeface="Arial"/>
                <a:ea typeface="Arial"/>
                <a:cs typeface="Arial"/>
                <a:sym typeface="Arial"/>
              </a:defRPr>
            </a:lvl6pPr>
            <a:lvl7pPr marL="0" lvl="6" indent="0" algn="r">
              <a:spcBef>
                <a:spcPts val="0"/>
              </a:spcBef>
              <a:buNone/>
              <a:defRPr sz="1800" b="1" i="0" u="none" strike="noStrike" cap="none">
                <a:solidFill>
                  <a:schemeClr val="lt1"/>
                </a:solidFill>
                <a:latin typeface="Arial"/>
                <a:ea typeface="Arial"/>
                <a:cs typeface="Arial"/>
                <a:sym typeface="Arial"/>
              </a:defRPr>
            </a:lvl7pPr>
            <a:lvl8pPr marL="0" lvl="7" indent="0" algn="r">
              <a:spcBef>
                <a:spcPts val="0"/>
              </a:spcBef>
              <a:buNone/>
              <a:defRPr sz="1800" b="1" i="0" u="none" strike="noStrike" cap="none">
                <a:solidFill>
                  <a:schemeClr val="lt1"/>
                </a:solidFill>
                <a:latin typeface="Arial"/>
                <a:ea typeface="Arial"/>
                <a:cs typeface="Arial"/>
                <a:sym typeface="Arial"/>
              </a:defRPr>
            </a:lvl8pPr>
            <a:lvl9pPr marL="0" lvl="8" indent="0" algn="r">
              <a:spcBef>
                <a:spcPts val="0"/>
              </a:spcBef>
              <a:buNone/>
              <a:defRPr sz="18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2" name="Google Shape;22;p26"/>
          <p:cNvSpPr txBox="1">
            <a:spLocks noGrp="1"/>
          </p:cNvSpPr>
          <p:nvPr>
            <p:ph type="body" idx="2"/>
          </p:nvPr>
        </p:nvSpPr>
        <p:spPr>
          <a:xfrm>
            <a:off x="6941039" y="2823820"/>
            <a:ext cx="5663337" cy="481410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27"/>
          <p:cNvSpPr txBox="1">
            <a:spLocks noGrp="1"/>
          </p:cNvSpPr>
          <p:nvPr>
            <p:ph type="body" idx="1"/>
          </p:nvPr>
        </p:nvSpPr>
        <p:spPr>
          <a:xfrm>
            <a:off x="7938" y="0"/>
            <a:ext cx="7988300" cy="3783013"/>
          </a:xfrm>
          <a:prstGeom prst="rect">
            <a:avLst/>
          </a:prstGeom>
          <a:solidFill>
            <a:srgbClr val="61A60E"/>
          </a:solidFill>
          <a:ln>
            <a:noFill/>
          </a:ln>
        </p:spPr>
        <p:txBody>
          <a:bodyPr spcFirstLastPara="1" wrap="square" lIns="576000" tIns="5760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5" name="Google Shape;25;p27"/>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7"/>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27"/>
          <p:cNvSpPr>
            <a:spLocks noGrp="1"/>
          </p:cNvSpPr>
          <p:nvPr>
            <p:ph type="pic" idx="2"/>
          </p:nvPr>
        </p:nvSpPr>
        <p:spPr>
          <a:xfrm>
            <a:off x="5092700" y="2654300"/>
            <a:ext cx="8355013" cy="579555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28" name="Google Shape;28;p27"/>
          <p:cNvSpPr>
            <a:spLocks noGrp="1"/>
          </p:cNvSpPr>
          <p:nvPr>
            <p:ph type="body" idx="3"/>
          </p:nvPr>
        </p:nvSpPr>
        <p:spPr>
          <a:xfrm>
            <a:off x="8924925" y="177958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29" name="Google Shape;29;p27"/>
          <p:cNvSpPr>
            <a:spLocks noGrp="1"/>
          </p:cNvSpPr>
          <p:nvPr>
            <p:ph type="body" idx="4"/>
          </p:nvPr>
        </p:nvSpPr>
        <p:spPr>
          <a:xfrm>
            <a:off x="11204829" y="1791780"/>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0" name="Google Shape;30;p27"/>
          <p:cNvSpPr>
            <a:spLocks noGrp="1"/>
          </p:cNvSpPr>
          <p:nvPr>
            <p:ph type="body" idx="5"/>
          </p:nvPr>
        </p:nvSpPr>
        <p:spPr>
          <a:xfrm>
            <a:off x="14082141" y="354742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1" name="Google Shape;31;p27"/>
          <p:cNvSpPr>
            <a:spLocks noGrp="1"/>
          </p:cNvSpPr>
          <p:nvPr>
            <p:ph type="body" idx="6"/>
          </p:nvPr>
        </p:nvSpPr>
        <p:spPr>
          <a:xfrm>
            <a:off x="14082141" y="6095556"/>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2" name="Google Shape;32;p27"/>
          <p:cNvSpPr>
            <a:spLocks noGrp="1"/>
          </p:cNvSpPr>
          <p:nvPr>
            <p:ph type="body" idx="7"/>
          </p:nvPr>
        </p:nvSpPr>
        <p:spPr>
          <a:xfrm>
            <a:off x="2170557" y="433990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3" name="Google Shape;33;p27"/>
          <p:cNvSpPr>
            <a:spLocks noGrp="1"/>
          </p:cNvSpPr>
          <p:nvPr>
            <p:ph type="body" idx="8"/>
          </p:nvPr>
        </p:nvSpPr>
        <p:spPr>
          <a:xfrm>
            <a:off x="2170557" y="5351844"/>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4" name="Google Shape;34;p27"/>
          <p:cNvSpPr>
            <a:spLocks noGrp="1"/>
          </p:cNvSpPr>
          <p:nvPr>
            <p:ph type="body" idx="9"/>
          </p:nvPr>
        </p:nvSpPr>
        <p:spPr>
          <a:xfrm>
            <a:off x="2170556" y="7107492"/>
            <a:ext cx="2287715"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5" name="Google Shape;35;p27"/>
          <p:cNvSpPr>
            <a:spLocks noGrp="1"/>
          </p:cNvSpPr>
          <p:nvPr>
            <p:ph type="body" idx="13"/>
          </p:nvPr>
        </p:nvSpPr>
        <p:spPr>
          <a:xfrm>
            <a:off x="2170557" y="7887780"/>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Section Header">
  <p:cSld name="1_Section Header">
    <p:bg>
      <p:bgPr>
        <a:blipFill>
          <a:blip r:embed="rId2">
            <a:alphaModFix/>
          </a:blip>
          <a:stretch>
            <a:fillRect/>
          </a:stretch>
        </a:blipFill>
        <a:effectLst/>
      </p:bgPr>
    </p:bg>
    <p:spTree>
      <p:nvGrpSpPr>
        <p:cNvPr id="1" name="Shape 36"/>
        <p:cNvGrpSpPr/>
        <p:nvPr/>
      </p:nvGrpSpPr>
      <p:grpSpPr>
        <a:xfrm>
          <a:off x="0" y="0"/>
          <a:ext cx="0" cy="0"/>
          <a:chOff x="0" y="0"/>
          <a:chExt cx="0" cy="0"/>
        </a:xfrm>
      </p:grpSpPr>
      <p:sp>
        <p:nvSpPr>
          <p:cNvPr id="37" name="Google Shape;37;p28"/>
          <p:cNvSpPr txBox="1">
            <a:spLocks noGrp="1"/>
          </p:cNvSpPr>
          <p:nvPr>
            <p:ph type="body" idx="1"/>
          </p:nvPr>
        </p:nvSpPr>
        <p:spPr>
          <a:xfrm>
            <a:off x="7938" y="0"/>
            <a:ext cx="9936162" cy="3783013"/>
          </a:xfrm>
          <a:prstGeom prst="rect">
            <a:avLst/>
          </a:prstGeom>
          <a:solidFill>
            <a:srgbClr val="61A60E"/>
          </a:solidFill>
          <a:ln>
            <a:noFill/>
          </a:ln>
        </p:spPr>
        <p:txBody>
          <a:bodyPr spcFirstLastPara="1" wrap="square" lIns="576000" tIns="5760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38" name="Google Shape;38;p28"/>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8"/>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0" name="Google Shape;40;p28"/>
          <p:cNvSpPr>
            <a:spLocks noGrp="1"/>
          </p:cNvSpPr>
          <p:nvPr>
            <p:ph type="pic" idx="2"/>
          </p:nvPr>
        </p:nvSpPr>
        <p:spPr>
          <a:xfrm>
            <a:off x="1263651" y="276860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1" name="Google Shape;41;p28"/>
          <p:cNvSpPr>
            <a:spLocks noGrp="1"/>
          </p:cNvSpPr>
          <p:nvPr>
            <p:ph type="pic" idx="3"/>
          </p:nvPr>
        </p:nvSpPr>
        <p:spPr>
          <a:xfrm>
            <a:off x="6078539" y="276860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2" name="Google Shape;42;p28"/>
          <p:cNvSpPr>
            <a:spLocks noGrp="1"/>
          </p:cNvSpPr>
          <p:nvPr>
            <p:ph type="pic" idx="4"/>
          </p:nvPr>
        </p:nvSpPr>
        <p:spPr>
          <a:xfrm>
            <a:off x="10893426" y="276860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3" name="Google Shape;43;p28"/>
          <p:cNvSpPr>
            <a:spLocks noGrp="1"/>
          </p:cNvSpPr>
          <p:nvPr>
            <p:ph type="pic" idx="5"/>
          </p:nvPr>
        </p:nvSpPr>
        <p:spPr>
          <a:xfrm>
            <a:off x="1263651" y="545465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4" name="Google Shape;44;p28"/>
          <p:cNvSpPr>
            <a:spLocks noGrp="1"/>
          </p:cNvSpPr>
          <p:nvPr>
            <p:ph type="pic" idx="6"/>
          </p:nvPr>
        </p:nvSpPr>
        <p:spPr>
          <a:xfrm>
            <a:off x="6078539" y="545465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5" name="Google Shape;45;p28"/>
          <p:cNvSpPr>
            <a:spLocks noGrp="1"/>
          </p:cNvSpPr>
          <p:nvPr>
            <p:ph type="pic" idx="7"/>
          </p:nvPr>
        </p:nvSpPr>
        <p:spPr>
          <a:xfrm>
            <a:off x="10893426" y="5454650"/>
            <a:ext cx="4108450" cy="20034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46" name="Google Shape;46;p28"/>
          <p:cNvSpPr>
            <a:spLocks noGrp="1"/>
          </p:cNvSpPr>
          <p:nvPr>
            <p:ph type="body" idx="8"/>
          </p:nvPr>
        </p:nvSpPr>
        <p:spPr>
          <a:xfrm>
            <a:off x="1263650" y="4314825"/>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47" name="Google Shape;47;p28"/>
          <p:cNvSpPr>
            <a:spLocks noGrp="1"/>
          </p:cNvSpPr>
          <p:nvPr>
            <p:ph type="body" idx="9"/>
          </p:nvPr>
        </p:nvSpPr>
        <p:spPr>
          <a:xfrm>
            <a:off x="6078539" y="4314825"/>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48" name="Google Shape;48;p28"/>
          <p:cNvSpPr>
            <a:spLocks noGrp="1"/>
          </p:cNvSpPr>
          <p:nvPr>
            <p:ph type="body" idx="13"/>
          </p:nvPr>
        </p:nvSpPr>
        <p:spPr>
          <a:xfrm>
            <a:off x="10893426" y="4314825"/>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49" name="Google Shape;49;p28"/>
          <p:cNvSpPr>
            <a:spLocks noGrp="1"/>
          </p:cNvSpPr>
          <p:nvPr>
            <p:ph type="body" idx="14"/>
          </p:nvPr>
        </p:nvSpPr>
        <p:spPr>
          <a:xfrm>
            <a:off x="1263650" y="7021449"/>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50" name="Google Shape;50;p28"/>
          <p:cNvSpPr>
            <a:spLocks noGrp="1"/>
          </p:cNvSpPr>
          <p:nvPr>
            <p:ph type="body" idx="15"/>
          </p:nvPr>
        </p:nvSpPr>
        <p:spPr>
          <a:xfrm>
            <a:off x="6078539" y="7021449"/>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51" name="Google Shape;51;p28"/>
          <p:cNvSpPr>
            <a:spLocks noGrp="1"/>
          </p:cNvSpPr>
          <p:nvPr>
            <p:ph type="body" idx="16"/>
          </p:nvPr>
        </p:nvSpPr>
        <p:spPr>
          <a:xfrm>
            <a:off x="10893426" y="7021449"/>
            <a:ext cx="4108450" cy="828675"/>
          </a:xfrm>
          <a:prstGeom prst="round1Rect">
            <a:avLst>
              <a:gd name="adj" fmla="val 34322"/>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Section Header">
  <p:cSld name="2_Section Header">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29"/>
          <p:cNvSpPr>
            <a:spLocks noGrp="1"/>
          </p:cNvSpPr>
          <p:nvPr>
            <p:ph type="body" idx="1"/>
          </p:nvPr>
        </p:nvSpPr>
        <p:spPr>
          <a:xfrm rot="5400000">
            <a:off x="2306504" y="-2299359"/>
            <a:ext cx="3386671"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54" name="Google Shape;54;p29"/>
          <p:cNvSpPr txBox="1">
            <a:spLocks noGrp="1"/>
          </p:cNvSpPr>
          <p:nvPr>
            <p:ph type="body" idx="2"/>
          </p:nvPr>
        </p:nvSpPr>
        <p:spPr>
          <a:xfrm>
            <a:off x="541338" y="642938"/>
            <a:ext cx="6350000" cy="225266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55" name="Google Shape;55;p29"/>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9"/>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57" name="Google Shape;57;p29"/>
          <p:cNvSpPr>
            <a:spLocks noGrp="1"/>
          </p:cNvSpPr>
          <p:nvPr>
            <p:ph type="pic" idx="3"/>
          </p:nvPr>
        </p:nvSpPr>
        <p:spPr>
          <a:xfrm>
            <a:off x="1263650" y="3570287"/>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8" name="Google Shape;58;p29"/>
          <p:cNvSpPr>
            <a:spLocks noGrp="1"/>
          </p:cNvSpPr>
          <p:nvPr>
            <p:ph type="body" idx="4"/>
          </p:nvPr>
        </p:nvSpPr>
        <p:spPr>
          <a:xfrm>
            <a:off x="1263650" y="5888443"/>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59" name="Google Shape;59;p29"/>
          <p:cNvSpPr>
            <a:spLocks noGrp="1"/>
          </p:cNvSpPr>
          <p:nvPr>
            <p:ph type="body" idx="5"/>
          </p:nvPr>
        </p:nvSpPr>
        <p:spPr>
          <a:xfrm>
            <a:off x="1638903" y="3216663"/>
            <a:ext cx="2132541" cy="77893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0" name="Google Shape;60;p29"/>
          <p:cNvSpPr>
            <a:spLocks noGrp="1"/>
          </p:cNvSpPr>
          <p:nvPr>
            <p:ph type="pic" idx="6"/>
          </p:nvPr>
        </p:nvSpPr>
        <p:spPr>
          <a:xfrm>
            <a:off x="4870450" y="3570287"/>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1" name="Google Shape;61;p29"/>
          <p:cNvSpPr>
            <a:spLocks noGrp="1"/>
          </p:cNvSpPr>
          <p:nvPr>
            <p:ph type="body" idx="7"/>
          </p:nvPr>
        </p:nvSpPr>
        <p:spPr>
          <a:xfrm>
            <a:off x="4870450" y="5888443"/>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2" name="Google Shape;62;p29"/>
          <p:cNvSpPr>
            <a:spLocks noGrp="1"/>
          </p:cNvSpPr>
          <p:nvPr>
            <p:ph type="body" idx="8"/>
          </p:nvPr>
        </p:nvSpPr>
        <p:spPr>
          <a:xfrm>
            <a:off x="5245703" y="3216663"/>
            <a:ext cx="2132541" cy="77893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3" name="Google Shape;63;p29"/>
          <p:cNvSpPr>
            <a:spLocks noGrp="1"/>
          </p:cNvSpPr>
          <p:nvPr>
            <p:ph type="pic" idx="9"/>
          </p:nvPr>
        </p:nvSpPr>
        <p:spPr>
          <a:xfrm>
            <a:off x="8544983" y="3570287"/>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4" name="Google Shape;64;p29"/>
          <p:cNvSpPr>
            <a:spLocks noGrp="1"/>
          </p:cNvSpPr>
          <p:nvPr>
            <p:ph type="body" idx="13"/>
          </p:nvPr>
        </p:nvSpPr>
        <p:spPr>
          <a:xfrm>
            <a:off x="8544983" y="5888443"/>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5" name="Google Shape;65;p29"/>
          <p:cNvSpPr>
            <a:spLocks noGrp="1"/>
          </p:cNvSpPr>
          <p:nvPr>
            <p:ph type="body" idx="14"/>
          </p:nvPr>
        </p:nvSpPr>
        <p:spPr>
          <a:xfrm>
            <a:off x="8920236" y="3216663"/>
            <a:ext cx="2132541" cy="77893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6" name="Google Shape;66;p29"/>
          <p:cNvSpPr>
            <a:spLocks noGrp="1"/>
          </p:cNvSpPr>
          <p:nvPr>
            <p:ph type="pic" idx="15"/>
          </p:nvPr>
        </p:nvSpPr>
        <p:spPr>
          <a:xfrm>
            <a:off x="12067116" y="3570287"/>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7" name="Google Shape;67;p29"/>
          <p:cNvSpPr>
            <a:spLocks noGrp="1"/>
          </p:cNvSpPr>
          <p:nvPr>
            <p:ph type="body" idx="16"/>
          </p:nvPr>
        </p:nvSpPr>
        <p:spPr>
          <a:xfrm>
            <a:off x="12067116" y="5888443"/>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68" name="Google Shape;68;p29"/>
          <p:cNvSpPr>
            <a:spLocks noGrp="1"/>
          </p:cNvSpPr>
          <p:nvPr>
            <p:ph type="body" idx="17"/>
          </p:nvPr>
        </p:nvSpPr>
        <p:spPr>
          <a:xfrm>
            <a:off x="12442369" y="3216663"/>
            <a:ext cx="2132541" cy="778932"/>
          </a:xfrm>
          <a:prstGeom prst="roundRect">
            <a:avLst>
              <a:gd name="adj" fmla="val 50000"/>
            </a:avLst>
          </a:prstGeom>
          <a:solidFill>
            <a:srgbClr val="0065A1"/>
          </a:solidFill>
          <a:ln>
            <a:noFill/>
          </a:ln>
        </p:spPr>
        <p:txBody>
          <a:bodyPr spcFirstLastPara="1" wrap="square" lIns="91425" tIns="45700" rIns="91425" bIns="45700" anchor="t" anchorCtr="0">
            <a:normAutofit/>
          </a:bodyPr>
          <a:lstStyle>
            <a:lvl1pPr marL="457200" lvl="0" indent="-228600" algn="ctr">
              <a:lnSpc>
                <a:spcPct val="90000"/>
              </a:lnSpc>
              <a:spcBef>
                <a:spcPts val="1333"/>
              </a:spcBef>
              <a:spcAft>
                <a:spcPts val="0"/>
              </a:spcAft>
              <a:buClr>
                <a:schemeClr val="lt1"/>
              </a:buClr>
              <a:buSzPts val="2000"/>
              <a:buNone/>
              <a:defRPr sz="2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Section Header">
  <p:cSld name="4_Section Header">
    <p:bg>
      <p:bgPr>
        <a:blipFill>
          <a:blip r:embed="rId2">
            <a:alphaModFix/>
          </a:blip>
          <a:stretch>
            <a:fillRect/>
          </a:stretch>
        </a:blipFill>
        <a:effectLst/>
      </p:bgPr>
    </p:bg>
    <p:spTree>
      <p:nvGrpSpPr>
        <p:cNvPr id="1" name="Shape 69"/>
        <p:cNvGrpSpPr/>
        <p:nvPr/>
      </p:nvGrpSpPr>
      <p:grpSpPr>
        <a:xfrm>
          <a:off x="0" y="0"/>
          <a:ext cx="0" cy="0"/>
          <a:chOff x="0" y="0"/>
          <a:chExt cx="0" cy="0"/>
        </a:xfrm>
      </p:grpSpPr>
      <p:sp>
        <p:nvSpPr>
          <p:cNvPr id="70" name="Google Shape;70;p30"/>
          <p:cNvSpPr txBox="1">
            <a:spLocks noGrp="1"/>
          </p:cNvSpPr>
          <p:nvPr>
            <p:ph type="body" idx="1"/>
          </p:nvPr>
        </p:nvSpPr>
        <p:spPr>
          <a:xfrm>
            <a:off x="7937" y="0"/>
            <a:ext cx="9967620" cy="4080933"/>
          </a:xfrm>
          <a:prstGeom prst="rect">
            <a:avLst/>
          </a:prstGeom>
          <a:solidFill>
            <a:srgbClr val="61A60E"/>
          </a:solidFill>
          <a:ln>
            <a:noFill/>
          </a:ln>
        </p:spPr>
        <p:txBody>
          <a:bodyPr spcFirstLastPara="1" wrap="square" lIns="576000" tIns="5760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71" name="Google Shape;71;p30"/>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0"/>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73" name="Google Shape;73;p30"/>
          <p:cNvSpPr>
            <a:spLocks noGrp="1"/>
          </p:cNvSpPr>
          <p:nvPr>
            <p:ph type="pic" idx="2"/>
          </p:nvPr>
        </p:nvSpPr>
        <p:spPr>
          <a:xfrm>
            <a:off x="5126566" y="3200400"/>
            <a:ext cx="8936613" cy="519866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74" name="Google Shape;74;p30"/>
          <p:cNvSpPr>
            <a:spLocks noGrp="1"/>
          </p:cNvSpPr>
          <p:nvPr>
            <p:ph type="body" idx="3"/>
          </p:nvPr>
        </p:nvSpPr>
        <p:spPr>
          <a:xfrm>
            <a:off x="2749404" y="4588933"/>
            <a:ext cx="2594430" cy="2861734"/>
          </a:xfrm>
          <a:prstGeom prst="roundRect">
            <a:avLst>
              <a:gd name="adj" fmla="val 10839"/>
            </a:avLst>
          </a:prstGeom>
          <a:solidFill>
            <a:srgbClr val="0065A1"/>
          </a:solidFill>
          <a:ln>
            <a:noFill/>
          </a:ln>
        </p:spPr>
        <p:txBody>
          <a:bodyPr spcFirstLastPara="1" wrap="square" lIns="91425" tIns="45700" rIns="91425" bIns="45700" anchor="ctr" anchorCtr="0">
            <a:normAutofit/>
          </a:bodyPr>
          <a:lstStyle>
            <a:lvl1pPr marL="457200" lvl="0" indent="-228600" algn="ctr">
              <a:lnSpc>
                <a:spcPct val="90000"/>
              </a:lnSpc>
              <a:spcBef>
                <a:spcPts val="1333"/>
              </a:spcBef>
              <a:spcAft>
                <a:spcPts val="0"/>
              </a:spcAft>
              <a:buClr>
                <a:schemeClr val="lt1"/>
              </a:buClr>
              <a:buSzPts val="3000"/>
              <a:buNone/>
              <a:defRPr sz="30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Section Header">
  <p:cSld name="3_Section Header">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31"/>
          <p:cNvSpPr txBox="1">
            <a:spLocks noGrp="1"/>
          </p:cNvSpPr>
          <p:nvPr>
            <p:ph type="body" idx="1"/>
          </p:nvPr>
        </p:nvSpPr>
        <p:spPr>
          <a:xfrm>
            <a:off x="7937" y="1"/>
            <a:ext cx="9967620" cy="3505200"/>
          </a:xfrm>
          <a:prstGeom prst="rect">
            <a:avLst/>
          </a:prstGeom>
          <a:solidFill>
            <a:srgbClr val="61A60E"/>
          </a:solidFill>
          <a:ln>
            <a:noFill/>
          </a:ln>
        </p:spPr>
        <p:txBody>
          <a:bodyPr spcFirstLastPara="1" wrap="square" lIns="576000" tIns="5760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77" name="Google Shape;77;p31"/>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1"/>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79" name="Google Shape;79;p31"/>
          <p:cNvSpPr>
            <a:spLocks noGrp="1"/>
          </p:cNvSpPr>
          <p:nvPr>
            <p:ph type="body" idx="2"/>
          </p:nvPr>
        </p:nvSpPr>
        <p:spPr>
          <a:xfrm>
            <a:off x="3454400" y="2675466"/>
            <a:ext cx="9381067" cy="1591734"/>
          </a:xfrm>
          <a:prstGeom prst="roundRect">
            <a:avLst>
              <a:gd name="adj" fmla="val 10839"/>
            </a:avLst>
          </a:prstGeom>
          <a:solidFill>
            <a:srgbClr val="0065A1"/>
          </a:solidFill>
          <a:ln>
            <a:noFill/>
          </a:ln>
        </p:spPr>
        <p:txBody>
          <a:bodyPr spcFirstLastPara="1" wrap="square" lIns="91425" tIns="45700" rIns="91425" bIns="45700" anchor="ctr" anchorCtr="0">
            <a:normAutofit/>
          </a:bodyPr>
          <a:lstStyle>
            <a:lvl1pPr marL="457200" lvl="0" indent="-228600" algn="ctr">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0" name="Google Shape;80;p31"/>
          <p:cNvSpPr>
            <a:spLocks noGrp="1"/>
          </p:cNvSpPr>
          <p:nvPr>
            <p:ph type="body" idx="3"/>
          </p:nvPr>
        </p:nvSpPr>
        <p:spPr>
          <a:xfrm>
            <a:off x="4385733" y="4842933"/>
            <a:ext cx="7467600" cy="1591734"/>
          </a:xfrm>
          <a:prstGeom prst="roundRect">
            <a:avLst>
              <a:gd name="adj" fmla="val 14030"/>
            </a:avLst>
          </a:prstGeom>
          <a:solidFill>
            <a:srgbClr val="0065A1"/>
          </a:solidFill>
          <a:ln>
            <a:noFill/>
          </a:ln>
        </p:spPr>
        <p:txBody>
          <a:bodyPr spcFirstLastPara="1" wrap="square" lIns="91425" tIns="45700" rIns="91425" bIns="45700" anchor="ctr" anchorCtr="0">
            <a:normAutofit/>
          </a:bodyPr>
          <a:lstStyle>
            <a:lvl1pPr marL="457200" lvl="0" indent="-228600" algn="ctr">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1" name="Google Shape;81;p31"/>
          <p:cNvSpPr>
            <a:spLocks noGrp="1"/>
          </p:cNvSpPr>
          <p:nvPr>
            <p:ph type="body" idx="4"/>
          </p:nvPr>
        </p:nvSpPr>
        <p:spPr>
          <a:xfrm>
            <a:off x="5367867" y="6925733"/>
            <a:ext cx="5520266" cy="1591734"/>
          </a:xfrm>
          <a:prstGeom prst="roundRect">
            <a:avLst>
              <a:gd name="adj" fmla="val 18285"/>
            </a:avLst>
          </a:prstGeom>
          <a:solidFill>
            <a:srgbClr val="0065A1"/>
          </a:solidFill>
          <a:ln>
            <a:noFill/>
          </a:ln>
        </p:spPr>
        <p:txBody>
          <a:bodyPr spcFirstLastPara="1" wrap="square" lIns="91425" tIns="45700" rIns="91425" bIns="45700" anchor="ctr" anchorCtr="0">
            <a:normAutofit/>
          </a:bodyPr>
          <a:lstStyle>
            <a:lvl1pPr marL="457200" lvl="0" indent="-228600" algn="ctr">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8_Section Header">
  <p:cSld name="8_Section Header">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32"/>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2"/>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85" name="Google Shape;85;p32"/>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6" name="Google Shape;86;p32"/>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7" name="Google Shape;87;p32"/>
          <p:cNvSpPr>
            <a:spLocks noGrp="1"/>
          </p:cNvSpPr>
          <p:nvPr>
            <p:ph type="body" idx="3"/>
          </p:nvPr>
        </p:nvSpPr>
        <p:spPr>
          <a:xfrm>
            <a:off x="1285875" y="3886200"/>
            <a:ext cx="4143375" cy="3600450"/>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8" name="Google Shape;88;p32"/>
          <p:cNvSpPr>
            <a:spLocks noGrp="1"/>
          </p:cNvSpPr>
          <p:nvPr>
            <p:ph type="body" idx="4"/>
          </p:nvPr>
        </p:nvSpPr>
        <p:spPr>
          <a:xfrm>
            <a:off x="5972175" y="3886200"/>
            <a:ext cx="4143375" cy="3600450"/>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89" name="Google Shape;89;p32"/>
          <p:cNvSpPr>
            <a:spLocks noGrp="1"/>
          </p:cNvSpPr>
          <p:nvPr>
            <p:ph type="body" idx="5"/>
          </p:nvPr>
        </p:nvSpPr>
        <p:spPr>
          <a:xfrm>
            <a:off x="10572750" y="3886200"/>
            <a:ext cx="4143375" cy="3600450"/>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lvl1pPr marL="457200" lvl="0" indent="-228600" algn="l">
              <a:lnSpc>
                <a:spcPct val="90000"/>
              </a:lnSpc>
              <a:spcBef>
                <a:spcPts val="1333"/>
              </a:spcBef>
              <a:spcAft>
                <a:spcPts val="0"/>
              </a:spcAft>
              <a:buClr>
                <a:schemeClr val="lt1"/>
              </a:buClr>
              <a:buSzPts val="3000"/>
              <a:buNone/>
              <a:defRPr>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5_Section Header">
  <p:cSld name="5_Section Header">
    <p:bg>
      <p:bgPr>
        <a:blipFill>
          <a:blip r:embed="rId2">
            <a:alphaModFix/>
          </a:blip>
          <a:stretch>
            <a:fillRect/>
          </a:stretch>
        </a:blipFill>
        <a:effectLst/>
      </p:bgPr>
    </p:bg>
    <p:spTree>
      <p:nvGrpSpPr>
        <p:cNvPr id="1" name="Shape 90"/>
        <p:cNvGrpSpPr/>
        <p:nvPr/>
      </p:nvGrpSpPr>
      <p:grpSpPr>
        <a:xfrm>
          <a:off x="0" y="0"/>
          <a:ext cx="0" cy="0"/>
          <a:chOff x="0" y="0"/>
          <a:chExt cx="0" cy="0"/>
        </a:xfrm>
      </p:grpSpPr>
      <p:sp>
        <p:nvSpPr>
          <p:cNvPr id="91" name="Google Shape;91;p33"/>
          <p:cNvSpPr>
            <a:spLocks noGrp="1"/>
          </p:cNvSpPr>
          <p:nvPr>
            <p:ph type="body" idx="1"/>
          </p:nvPr>
        </p:nvSpPr>
        <p:spPr>
          <a:xfrm rot="5400000">
            <a:off x="2306504" y="-2299359"/>
            <a:ext cx="3386671"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rgbClr val="61A60E"/>
              </a:buClr>
              <a:buSzPts val="1800"/>
              <a:buNone/>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92" name="Google Shape;92;p33"/>
          <p:cNvSpPr txBox="1">
            <a:spLocks noGrp="1"/>
          </p:cNvSpPr>
          <p:nvPr>
            <p:ph type="body" idx="2"/>
          </p:nvPr>
        </p:nvSpPr>
        <p:spPr>
          <a:xfrm>
            <a:off x="541338" y="642938"/>
            <a:ext cx="6350000" cy="225266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333"/>
              </a:spcBef>
              <a:spcAft>
                <a:spcPts val="0"/>
              </a:spcAft>
              <a:buClr>
                <a:schemeClr val="lt1"/>
              </a:buClr>
              <a:buSzPts val="4800"/>
              <a:buNone/>
              <a:defRPr sz="4800">
                <a:solidFill>
                  <a:schemeClr val="lt1"/>
                </a:solidFill>
              </a:defRPr>
            </a:lvl1pPr>
            <a:lvl2pPr marL="914400" lvl="1" indent="-228600" algn="l">
              <a:lnSpc>
                <a:spcPct val="90000"/>
              </a:lnSpc>
              <a:spcBef>
                <a:spcPts val="1200"/>
              </a:spcBef>
              <a:spcAft>
                <a:spcPts val="0"/>
              </a:spcAft>
              <a:buClr>
                <a:schemeClr val="lt1"/>
              </a:buClr>
              <a:buSzPts val="2400"/>
              <a:buNone/>
              <a:defRPr>
                <a:solidFill>
                  <a:schemeClr val="lt1"/>
                </a:solidFill>
              </a:defRPr>
            </a:lvl2pPr>
            <a:lvl3pPr marL="1371600" lvl="2" indent="-228600" algn="l">
              <a:lnSpc>
                <a:spcPct val="90000"/>
              </a:lnSpc>
              <a:spcBef>
                <a:spcPts val="1200"/>
              </a:spcBef>
              <a:spcAft>
                <a:spcPts val="0"/>
              </a:spcAft>
              <a:buClr>
                <a:schemeClr val="lt1"/>
              </a:buClr>
              <a:buSzPts val="2200"/>
              <a:buNone/>
              <a:defRPr>
                <a:solidFill>
                  <a:schemeClr val="lt1"/>
                </a:solidFill>
              </a:defRPr>
            </a:lvl3pPr>
            <a:lvl4pPr marL="1828800" lvl="3" indent="-228600" algn="l">
              <a:lnSpc>
                <a:spcPct val="90000"/>
              </a:lnSpc>
              <a:spcBef>
                <a:spcPts val="1200"/>
              </a:spcBef>
              <a:spcAft>
                <a:spcPts val="0"/>
              </a:spcAft>
              <a:buClr>
                <a:schemeClr val="lt1"/>
              </a:buClr>
              <a:buSzPts val="2000"/>
              <a:buNone/>
              <a:defRPr>
                <a:solidFill>
                  <a:schemeClr val="lt1"/>
                </a:solidFill>
              </a:defRPr>
            </a:lvl4pPr>
            <a:lvl5pPr marL="2286000" lvl="4" indent="-228600" algn="l">
              <a:lnSpc>
                <a:spcPct val="90000"/>
              </a:lnSpc>
              <a:spcBef>
                <a:spcPts val="1200"/>
              </a:spcBef>
              <a:spcAft>
                <a:spcPts val="0"/>
              </a:spcAft>
              <a:buClr>
                <a:schemeClr val="lt1"/>
              </a:buClr>
              <a:buSzPts val="18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93" name="Google Shape;93;p33"/>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3"/>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1">
                <a:solidFill>
                  <a:schemeClr val="lt1"/>
                </a:solidFill>
                <a:latin typeface="Arial"/>
                <a:ea typeface="Arial"/>
                <a:cs typeface="Arial"/>
                <a:sym typeface="Arial"/>
              </a:defRPr>
            </a:lvl1pPr>
            <a:lvl2pPr marL="0" lvl="1" indent="0" algn="r">
              <a:spcBef>
                <a:spcPts val="0"/>
              </a:spcBef>
              <a:buNone/>
              <a:defRPr sz="1800" b="1">
                <a:solidFill>
                  <a:schemeClr val="lt1"/>
                </a:solidFill>
                <a:latin typeface="Arial"/>
                <a:ea typeface="Arial"/>
                <a:cs typeface="Arial"/>
                <a:sym typeface="Arial"/>
              </a:defRPr>
            </a:lvl2pPr>
            <a:lvl3pPr marL="0" lvl="2" indent="0" algn="r">
              <a:spcBef>
                <a:spcPts val="0"/>
              </a:spcBef>
              <a:buNone/>
              <a:defRPr sz="1800" b="1">
                <a:solidFill>
                  <a:schemeClr val="lt1"/>
                </a:solidFill>
                <a:latin typeface="Arial"/>
                <a:ea typeface="Arial"/>
                <a:cs typeface="Arial"/>
                <a:sym typeface="Arial"/>
              </a:defRPr>
            </a:lvl3pPr>
            <a:lvl4pPr marL="0" lvl="3" indent="0" algn="r">
              <a:spcBef>
                <a:spcPts val="0"/>
              </a:spcBef>
              <a:buNone/>
              <a:defRPr sz="1800" b="1">
                <a:solidFill>
                  <a:schemeClr val="lt1"/>
                </a:solidFill>
                <a:latin typeface="Arial"/>
                <a:ea typeface="Arial"/>
                <a:cs typeface="Arial"/>
                <a:sym typeface="Arial"/>
              </a:defRPr>
            </a:lvl4pPr>
            <a:lvl5pPr marL="0" lvl="4" indent="0" algn="r">
              <a:spcBef>
                <a:spcPts val="0"/>
              </a:spcBef>
              <a:buNone/>
              <a:defRPr sz="1800" b="1">
                <a:solidFill>
                  <a:schemeClr val="lt1"/>
                </a:solidFill>
                <a:latin typeface="Arial"/>
                <a:ea typeface="Arial"/>
                <a:cs typeface="Arial"/>
                <a:sym typeface="Arial"/>
              </a:defRPr>
            </a:lvl5pPr>
            <a:lvl6pPr marL="0" lvl="5" indent="0" algn="r">
              <a:spcBef>
                <a:spcPts val="0"/>
              </a:spcBef>
              <a:buNone/>
              <a:defRPr sz="1800" b="1">
                <a:solidFill>
                  <a:schemeClr val="lt1"/>
                </a:solidFill>
                <a:latin typeface="Arial"/>
                <a:ea typeface="Arial"/>
                <a:cs typeface="Arial"/>
                <a:sym typeface="Arial"/>
              </a:defRPr>
            </a:lvl6pPr>
            <a:lvl7pPr marL="0" lvl="6" indent="0" algn="r">
              <a:spcBef>
                <a:spcPts val="0"/>
              </a:spcBef>
              <a:buNone/>
              <a:defRPr sz="1800" b="1">
                <a:solidFill>
                  <a:schemeClr val="lt1"/>
                </a:solidFill>
                <a:latin typeface="Arial"/>
                <a:ea typeface="Arial"/>
                <a:cs typeface="Arial"/>
                <a:sym typeface="Arial"/>
              </a:defRPr>
            </a:lvl7pPr>
            <a:lvl8pPr marL="0" lvl="7" indent="0" algn="r">
              <a:spcBef>
                <a:spcPts val="0"/>
              </a:spcBef>
              <a:buNone/>
              <a:defRPr sz="1800" b="1">
                <a:solidFill>
                  <a:schemeClr val="lt1"/>
                </a:solidFill>
                <a:latin typeface="Arial"/>
                <a:ea typeface="Arial"/>
                <a:cs typeface="Arial"/>
                <a:sym typeface="Arial"/>
              </a:defRPr>
            </a:lvl8pPr>
            <a:lvl9pPr marL="0" lvl="8" indent="0" algn="r">
              <a:spcBef>
                <a:spcPts val="0"/>
              </a:spcBef>
              <a:buNone/>
              <a:defRPr sz="1800" b="1">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95" name="Google Shape;95;p33"/>
          <p:cNvSpPr>
            <a:spLocks noGrp="1"/>
          </p:cNvSpPr>
          <p:nvPr>
            <p:ph type="pic" idx="3"/>
          </p:nvPr>
        </p:nvSpPr>
        <p:spPr>
          <a:xfrm>
            <a:off x="1263650"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96" name="Google Shape;96;p33"/>
          <p:cNvSpPr>
            <a:spLocks noGrp="1"/>
          </p:cNvSpPr>
          <p:nvPr>
            <p:ph type="body" idx="4"/>
          </p:nvPr>
        </p:nvSpPr>
        <p:spPr>
          <a:xfrm>
            <a:off x="1263650"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97" name="Google Shape;97;p33"/>
          <p:cNvSpPr>
            <a:spLocks noGrp="1"/>
          </p:cNvSpPr>
          <p:nvPr>
            <p:ph type="pic" idx="5"/>
          </p:nvPr>
        </p:nvSpPr>
        <p:spPr>
          <a:xfrm>
            <a:off x="4870450"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98" name="Google Shape;98;p33"/>
          <p:cNvSpPr>
            <a:spLocks noGrp="1"/>
          </p:cNvSpPr>
          <p:nvPr>
            <p:ph type="body" idx="6"/>
          </p:nvPr>
        </p:nvSpPr>
        <p:spPr>
          <a:xfrm>
            <a:off x="4870450"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99" name="Google Shape;99;p33"/>
          <p:cNvSpPr>
            <a:spLocks noGrp="1"/>
          </p:cNvSpPr>
          <p:nvPr>
            <p:ph type="pic" idx="7"/>
          </p:nvPr>
        </p:nvSpPr>
        <p:spPr>
          <a:xfrm>
            <a:off x="8544983"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0" name="Google Shape;100;p33"/>
          <p:cNvSpPr>
            <a:spLocks noGrp="1"/>
          </p:cNvSpPr>
          <p:nvPr>
            <p:ph type="body" idx="8"/>
          </p:nvPr>
        </p:nvSpPr>
        <p:spPr>
          <a:xfrm>
            <a:off x="8544983"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
        <p:nvSpPr>
          <p:cNvPr id="101" name="Google Shape;101;p33"/>
          <p:cNvSpPr>
            <a:spLocks noGrp="1"/>
          </p:cNvSpPr>
          <p:nvPr>
            <p:ph type="pic" idx="9"/>
          </p:nvPr>
        </p:nvSpPr>
        <p:spPr>
          <a:xfrm>
            <a:off x="12067116" y="3214688"/>
            <a:ext cx="2883048" cy="25753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R="0" lvl="1"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R="0" lvl="2"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R="0" lvl="3"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R="0" lvl="4"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R="0" lvl="5"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2" name="Google Shape;102;p33"/>
          <p:cNvSpPr>
            <a:spLocks noGrp="1"/>
          </p:cNvSpPr>
          <p:nvPr>
            <p:ph type="body" idx="13"/>
          </p:nvPr>
        </p:nvSpPr>
        <p:spPr>
          <a:xfrm>
            <a:off x="12067116" y="5532844"/>
            <a:ext cx="2883048" cy="1809529"/>
          </a:xfrm>
          <a:prstGeom prst="round1Rect">
            <a:avLst>
              <a:gd name="adj" fmla="val 15519"/>
            </a:avLst>
          </a:prstGeom>
          <a:solidFill>
            <a:srgbClr val="0065A1"/>
          </a:solidFill>
          <a:ln>
            <a:noFill/>
          </a:ln>
        </p:spPr>
        <p:txBody>
          <a:bodyPr spcFirstLastPara="1" wrap="square" lIns="91425" tIns="45700" rIns="91425" bIns="45700" anchor="ctr" anchorCtr="0">
            <a:normAutofit/>
          </a:bodyPr>
          <a:lstStyle>
            <a:lvl1pPr marL="457200" lvl="0" indent="-228600" algn="l">
              <a:lnSpc>
                <a:spcPct val="90000"/>
              </a:lnSpc>
              <a:spcBef>
                <a:spcPts val="1333"/>
              </a:spcBef>
              <a:spcAft>
                <a:spcPts val="0"/>
              </a:spcAft>
              <a:buClr>
                <a:schemeClr val="lt1"/>
              </a:buClr>
              <a:buSzPts val="2200"/>
              <a:buNone/>
              <a:defRPr sz="2200">
                <a:solidFill>
                  <a:schemeClr val="lt1"/>
                </a:solidFill>
              </a:defRPr>
            </a:lvl1pPr>
            <a:lvl2pPr marL="914400" lvl="1" indent="-228600" algn="l">
              <a:lnSpc>
                <a:spcPct val="90000"/>
              </a:lnSpc>
              <a:spcBef>
                <a:spcPts val="1200"/>
              </a:spcBef>
              <a:spcAft>
                <a:spcPts val="0"/>
              </a:spcAft>
              <a:buClr>
                <a:srgbClr val="61A60E"/>
              </a:buClr>
              <a:buSzPts val="1800"/>
              <a:buNone/>
              <a:defRPr/>
            </a:lvl2pPr>
            <a:lvl3pPr marL="1371600" lvl="2" indent="-228600" algn="l">
              <a:lnSpc>
                <a:spcPct val="90000"/>
              </a:lnSpc>
              <a:spcBef>
                <a:spcPts val="1200"/>
              </a:spcBef>
              <a:spcAft>
                <a:spcPts val="0"/>
              </a:spcAft>
              <a:buClr>
                <a:srgbClr val="61A60E"/>
              </a:buClr>
              <a:buSzPts val="1800"/>
              <a:buNone/>
              <a:defRPr/>
            </a:lvl3pPr>
            <a:lvl4pPr marL="1828800" lvl="3" indent="-228600" algn="l">
              <a:lnSpc>
                <a:spcPct val="90000"/>
              </a:lnSpc>
              <a:spcBef>
                <a:spcPts val="1200"/>
              </a:spcBef>
              <a:spcAft>
                <a:spcPts val="0"/>
              </a:spcAft>
              <a:buClr>
                <a:srgbClr val="61A60E"/>
              </a:buClr>
              <a:buSzPts val="1800"/>
              <a:buNone/>
              <a:defRPr/>
            </a:lvl4pPr>
            <a:lvl5pPr marL="2286000" lvl="4" indent="-228600" algn="l">
              <a:lnSpc>
                <a:spcPct val="90000"/>
              </a:lnSpc>
              <a:spcBef>
                <a:spcPts val="1200"/>
              </a:spcBef>
              <a:spcAft>
                <a:spcPts val="0"/>
              </a:spcAft>
              <a:buClr>
                <a:srgbClr val="61A60E"/>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667"/>
              </a:spcBef>
              <a:spcAft>
                <a:spcPts val="0"/>
              </a:spcAft>
              <a:buClr>
                <a:schemeClr val="dk1"/>
              </a:buClr>
              <a:buSzPts val="1800"/>
              <a:buChar char="•"/>
              <a:defRPr/>
            </a:lvl7pPr>
            <a:lvl8pPr marL="3657600" lvl="7" indent="-342900" algn="l">
              <a:lnSpc>
                <a:spcPct val="90000"/>
              </a:lnSpc>
              <a:spcBef>
                <a:spcPts val="667"/>
              </a:spcBef>
              <a:spcAft>
                <a:spcPts val="0"/>
              </a:spcAft>
              <a:buClr>
                <a:schemeClr val="dk1"/>
              </a:buClr>
              <a:buSzPts val="1800"/>
              <a:buChar char="•"/>
              <a:defRPr/>
            </a:lvl8pPr>
            <a:lvl9pPr marL="4114800" lvl="8" indent="-342900" algn="l">
              <a:lnSpc>
                <a:spcPct val="90000"/>
              </a:lnSpc>
              <a:spcBef>
                <a:spcPts val="667"/>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436808" y="701988"/>
            <a:ext cx="9047851" cy="82413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0"/>
              </a:spcBef>
              <a:spcAft>
                <a:spcPts val="0"/>
              </a:spcAft>
              <a:buClr>
                <a:schemeClr val="lt1"/>
              </a:buClr>
              <a:buSzPts val="4800"/>
              <a:buFont typeface="Arial"/>
              <a:buNone/>
              <a:defRPr sz="4800" b="1"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450593" y="1613523"/>
            <a:ext cx="6828748" cy="3496359"/>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333"/>
              </a:spcBef>
              <a:spcAft>
                <a:spcPts val="0"/>
              </a:spcAft>
              <a:buClr>
                <a:srgbClr val="61A60E"/>
              </a:buClr>
              <a:buSzPts val="3000"/>
              <a:buFont typeface="Arial"/>
              <a:buNone/>
              <a:defRPr sz="3000" b="1" i="0" u="none" strike="noStrike" cap="none">
                <a:solidFill>
                  <a:srgbClr val="61A60E"/>
                </a:solidFill>
                <a:latin typeface="Arial"/>
                <a:ea typeface="Arial"/>
                <a:cs typeface="Arial"/>
                <a:sym typeface="Arial"/>
              </a:defRPr>
            </a:lvl1pPr>
            <a:lvl2pPr marL="914400" marR="0" lvl="1" indent="-228600" algn="l" rtl="0">
              <a:lnSpc>
                <a:spcPct val="90000"/>
              </a:lnSpc>
              <a:spcBef>
                <a:spcPts val="1200"/>
              </a:spcBef>
              <a:spcAft>
                <a:spcPts val="0"/>
              </a:spcAft>
              <a:buClr>
                <a:srgbClr val="61A60E"/>
              </a:buClr>
              <a:buSzPts val="2400"/>
              <a:buFont typeface="Arial"/>
              <a:buNone/>
              <a:defRPr sz="2400" b="1" i="0" u="none" strike="noStrike" cap="none">
                <a:solidFill>
                  <a:srgbClr val="61A60E"/>
                </a:solidFill>
                <a:latin typeface="Arial"/>
                <a:ea typeface="Arial"/>
                <a:cs typeface="Arial"/>
                <a:sym typeface="Arial"/>
              </a:defRPr>
            </a:lvl2pPr>
            <a:lvl3pPr marL="1371600" marR="0" lvl="2" indent="-228600" algn="l" rtl="0">
              <a:lnSpc>
                <a:spcPct val="90000"/>
              </a:lnSpc>
              <a:spcBef>
                <a:spcPts val="1200"/>
              </a:spcBef>
              <a:spcAft>
                <a:spcPts val="0"/>
              </a:spcAft>
              <a:buClr>
                <a:srgbClr val="61A60E"/>
              </a:buClr>
              <a:buSzPts val="2200"/>
              <a:buFont typeface="Arial"/>
              <a:buNone/>
              <a:defRPr sz="2200" b="1" i="0" u="none" strike="noStrike" cap="none">
                <a:solidFill>
                  <a:srgbClr val="61A60E"/>
                </a:solidFill>
                <a:latin typeface="Arial"/>
                <a:ea typeface="Arial"/>
                <a:cs typeface="Arial"/>
                <a:sym typeface="Arial"/>
              </a:defRPr>
            </a:lvl3pPr>
            <a:lvl4pPr marL="1828800" marR="0" lvl="3" indent="-228600" algn="l" rtl="0">
              <a:lnSpc>
                <a:spcPct val="90000"/>
              </a:lnSpc>
              <a:spcBef>
                <a:spcPts val="1200"/>
              </a:spcBef>
              <a:spcAft>
                <a:spcPts val="0"/>
              </a:spcAft>
              <a:buClr>
                <a:srgbClr val="61A60E"/>
              </a:buClr>
              <a:buSzPts val="2000"/>
              <a:buFont typeface="Arial"/>
              <a:buNone/>
              <a:defRPr sz="2000" b="0" i="0" u="none" strike="noStrike" cap="none">
                <a:solidFill>
                  <a:srgbClr val="61A60E"/>
                </a:solidFill>
                <a:latin typeface="Arial"/>
                <a:ea typeface="Arial"/>
                <a:cs typeface="Arial"/>
                <a:sym typeface="Arial"/>
              </a:defRPr>
            </a:lvl4pPr>
            <a:lvl5pPr marL="2286000" marR="0" lvl="4" indent="-228600" algn="l" rtl="0">
              <a:lnSpc>
                <a:spcPct val="90000"/>
              </a:lnSpc>
              <a:spcBef>
                <a:spcPts val="1200"/>
              </a:spcBef>
              <a:spcAft>
                <a:spcPts val="0"/>
              </a:spcAft>
              <a:buClr>
                <a:srgbClr val="61A60E"/>
              </a:buClr>
              <a:buSzPts val="1800"/>
              <a:buFont typeface="Arial"/>
              <a:buNone/>
              <a:defRPr sz="1800" b="0" i="0" u="none" strike="noStrike" cap="none">
                <a:solidFill>
                  <a:srgbClr val="61A60E"/>
                </a:solidFill>
                <a:latin typeface="Arial"/>
                <a:ea typeface="Arial"/>
                <a:cs typeface="Arial"/>
                <a:sym typeface="Arial"/>
              </a:defRPr>
            </a:lvl5pPr>
            <a:lvl6pPr marL="2743200" marR="0" lvl="5" indent="-381000" algn="l" rtl="0">
              <a:lnSpc>
                <a:spcPct val="90000"/>
              </a:lnSpc>
              <a:spcBef>
                <a:spcPts val="12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ftr" idx="11"/>
          </p:nvPr>
        </p:nvSpPr>
        <p:spPr>
          <a:xfrm>
            <a:off x="12162822" y="450724"/>
            <a:ext cx="3657958" cy="48683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600" b="1" i="0" u="none" strike="noStrike" cap="none">
                <a:solidFill>
                  <a:srgbClr val="006937"/>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lvl1pPr marL="0" marR="0" lvl="0" indent="0" algn="r" rtl="0">
              <a:spcBef>
                <a:spcPts val="0"/>
              </a:spcBef>
              <a:buNone/>
              <a:defRPr sz="1800" b="1" i="0" u="none" strike="noStrike" cap="none">
                <a:solidFill>
                  <a:srgbClr val="006937"/>
                </a:solidFill>
                <a:latin typeface="Arial"/>
                <a:ea typeface="Arial"/>
                <a:cs typeface="Arial"/>
                <a:sym typeface="Arial"/>
              </a:defRPr>
            </a:lvl1pPr>
            <a:lvl2pPr marL="0" marR="0" lvl="1" indent="0" algn="r" rtl="0">
              <a:spcBef>
                <a:spcPts val="0"/>
              </a:spcBef>
              <a:buNone/>
              <a:defRPr sz="1800" b="1" i="0" u="none" strike="noStrike" cap="none">
                <a:solidFill>
                  <a:srgbClr val="006937"/>
                </a:solidFill>
                <a:latin typeface="Arial"/>
                <a:ea typeface="Arial"/>
                <a:cs typeface="Arial"/>
                <a:sym typeface="Arial"/>
              </a:defRPr>
            </a:lvl2pPr>
            <a:lvl3pPr marL="0" marR="0" lvl="2" indent="0" algn="r" rtl="0">
              <a:spcBef>
                <a:spcPts val="0"/>
              </a:spcBef>
              <a:buNone/>
              <a:defRPr sz="1800" b="1" i="0" u="none" strike="noStrike" cap="none">
                <a:solidFill>
                  <a:srgbClr val="006937"/>
                </a:solidFill>
                <a:latin typeface="Arial"/>
                <a:ea typeface="Arial"/>
                <a:cs typeface="Arial"/>
                <a:sym typeface="Arial"/>
              </a:defRPr>
            </a:lvl3pPr>
            <a:lvl4pPr marL="0" marR="0" lvl="3" indent="0" algn="r" rtl="0">
              <a:spcBef>
                <a:spcPts val="0"/>
              </a:spcBef>
              <a:buNone/>
              <a:defRPr sz="1800" b="1" i="0" u="none" strike="noStrike" cap="none">
                <a:solidFill>
                  <a:srgbClr val="006937"/>
                </a:solidFill>
                <a:latin typeface="Arial"/>
                <a:ea typeface="Arial"/>
                <a:cs typeface="Arial"/>
                <a:sym typeface="Arial"/>
              </a:defRPr>
            </a:lvl4pPr>
            <a:lvl5pPr marL="0" marR="0" lvl="4" indent="0" algn="r" rtl="0">
              <a:spcBef>
                <a:spcPts val="0"/>
              </a:spcBef>
              <a:buNone/>
              <a:defRPr sz="1800" b="1" i="0" u="none" strike="noStrike" cap="none">
                <a:solidFill>
                  <a:srgbClr val="006937"/>
                </a:solidFill>
                <a:latin typeface="Arial"/>
                <a:ea typeface="Arial"/>
                <a:cs typeface="Arial"/>
                <a:sym typeface="Arial"/>
              </a:defRPr>
            </a:lvl5pPr>
            <a:lvl6pPr marL="0" marR="0" lvl="5" indent="0" algn="r" rtl="0">
              <a:spcBef>
                <a:spcPts val="0"/>
              </a:spcBef>
              <a:buNone/>
              <a:defRPr sz="1800" b="1" i="0" u="none" strike="noStrike" cap="none">
                <a:solidFill>
                  <a:srgbClr val="006937"/>
                </a:solidFill>
                <a:latin typeface="Arial"/>
                <a:ea typeface="Arial"/>
                <a:cs typeface="Arial"/>
                <a:sym typeface="Arial"/>
              </a:defRPr>
            </a:lvl6pPr>
            <a:lvl7pPr marL="0" marR="0" lvl="6" indent="0" algn="r" rtl="0">
              <a:spcBef>
                <a:spcPts val="0"/>
              </a:spcBef>
              <a:buNone/>
              <a:defRPr sz="1800" b="1" i="0" u="none" strike="noStrike" cap="none">
                <a:solidFill>
                  <a:srgbClr val="006937"/>
                </a:solidFill>
                <a:latin typeface="Arial"/>
                <a:ea typeface="Arial"/>
                <a:cs typeface="Arial"/>
                <a:sym typeface="Arial"/>
              </a:defRPr>
            </a:lvl7pPr>
            <a:lvl8pPr marL="0" marR="0" lvl="7" indent="0" algn="r" rtl="0">
              <a:spcBef>
                <a:spcPts val="0"/>
              </a:spcBef>
              <a:buNone/>
              <a:defRPr sz="1800" b="1" i="0" u="none" strike="noStrike" cap="none">
                <a:solidFill>
                  <a:srgbClr val="006937"/>
                </a:solidFill>
                <a:latin typeface="Arial"/>
                <a:ea typeface="Arial"/>
                <a:cs typeface="Arial"/>
                <a:sym typeface="Arial"/>
              </a:defRPr>
            </a:lvl8pPr>
            <a:lvl9pPr marL="0" marR="0" lvl="8" indent="0" algn="r" rtl="0">
              <a:spcBef>
                <a:spcPts val="0"/>
              </a:spcBef>
              <a:buNone/>
              <a:defRPr sz="1800" b="1" i="0" u="none" strike="noStrike" cap="none">
                <a:solidFill>
                  <a:srgbClr val="006937"/>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528929044" TargetMode="External"/><Relationship Id="rId7"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3" Type="http://schemas.openxmlformats.org/officeDocument/2006/relationships/hyperlink" Target="https://vimeo.com/310142912"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16.xml.rels><?xml version="1.0" encoding="UTF-8" standalone="yes"?>
<Relationships xmlns="http://schemas.openxmlformats.org/package/2006/relationships"><Relationship Id="rId3" Type="http://schemas.openxmlformats.org/officeDocument/2006/relationships/hyperlink" Target="https://vimeo.com/528929959"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39.jpg"/><Relationship Id="rId4" Type="http://schemas.openxmlformats.org/officeDocument/2006/relationships/image" Target="../media/image38.jpg"/></Relationships>
</file>

<file path=ppt/slides/_rels/slide1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41.jpg"/></Relationships>
</file>

<file path=ppt/slides/_rels/slide1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310142912"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hyperlink" Target="https://www.recoup.org/" TargetMode="External"/><Relationship Id="rId7" Type="http://schemas.openxmlformats.org/officeDocument/2006/relationships/image" Target="../media/image58.jp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hyperlink" Target="https://wrap.org.uk/" TargetMode="External"/><Relationship Id="rId5" Type="http://schemas.openxmlformats.org/officeDocument/2006/relationships/hyperlink" Target="https://www.recyclenow.com/" TargetMode="External"/><Relationship Id="rId4" Type="http://schemas.openxmlformats.org/officeDocument/2006/relationships/hyperlink" Target="http://www.pledge2recycle.co.u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
          <p:cNvSpPr txBox="1">
            <a:spLocks noGrp="1"/>
          </p:cNvSpPr>
          <p:nvPr>
            <p:ph type="body" idx="1"/>
          </p:nvPr>
        </p:nvSpPr>
        <p:spPr>
          <a:xfrm>
            <a:off x="1117599" y="5699695"/>
            <a:ext cx="9155953" cy="96689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000"/>
              <a:buNone/>
            </a:pPr>
            <a:r>
              <a:rPr lang="en-GB" dirty="0"/>
              <a:t>KS2 Briefing</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9"/>
          <p:cNvPicPr preferRelativeResize="0"/>
          <p:nvPr/>
        </p:nvPicPr>
        <p:blipFill rotWithShape="1">
          <a:blip r:embed="rId3">
            <a:alphaModFix/>
          </a:blip>
          <a:srcRect/>
          <a:stretch/>
        </p:blipFill>
        <p:spPr>
          <a:xfrm>
            <a:off x="7144" y="0"/>
            <a:ext cx="16243300" cy="9144000"/>
          </a:xfrm>
          <a:prstGeom prst="rect">
            <a:avLst/>
          </a:prstGeom>
          <a:noFill/>
          <a:ln>
            <a:noFill/>
          </a:ln>
        </p:spPr>
      </p:pic>
      <p:sp>
        <p:nvSpPr>
          <p:cNvPr id="294" name="Google Shape;294;p9"/>
          <p:cNvSpPr>
            <a:spLocks noGrp="1"/>
          </p:cNvSpPr>
          <p:nvPr>
            <p:ph type="body" idx="1"/>
          </p:nvPr>
        </p:nvSpPr>
        <p:spPr>
          <a:xfrm rot="5400000">
            <a:off x="3032525" y="-3025378"/>
            <a:ext cx="3857622"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295" name="Google Shape;295;p9"/>
          <p:cNvSpPr txBox="1">
            <a:spLocks noGrp="1"/>
          </p:cNvSpPr>
          <p:nvPr>
            <p:ph type="body" idx="2"/>
          </p:nvPr>
        </p:nvSpPr>
        <p:spPr>
          <a:xfrm>
            <a:off x="541337" y="642938"/>
            <a:ext cx="6831013" cy="19573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It’s time for change </a:t>
            </a:r>
            <a:endParaRPr dirty="0"/>
          </a:p>
          <a:p>
            <a:pPr marL="0" lvl="0" indent="0" algn="l" rtl="0">
              <a:lnSpc>
                <a:spcPct val="100000"/>
              </a:lnSpc>
              <a:spcBef>
                <a:spcPts val="2533"/>
              </a:spcBef>
              <a:spcAft>
                <a:spcPts val="0"/>
              </a:spcAft>
              <a:buClr>
                <a:schemeClr val="lt1"/>
              </a:buClr>
              <a:buSzPts val="2400"/>
              <a:buNone/>
            </a:pPr>
            <a:r>
              <a:rPr lang="en-GB" sz="2400" b="0" dirty="0"/>
              <a:t>Many people follow the three Rs, but we can all do more to protect our planet’s resources. </a:t>
            </a:r>
            <a:endParaRPr dirty="0"/>
          </a:p>
        </p:txBody>
      </p:sp>
      <p:sp>
        <p:nvSpPr>
          <p:cNvPr id="296" name="Google Shape;296;p9"/>
          <p:cNvSpPr>
            <a:spLocks noGrp="1"/>
          </p:cNvSpPr>
          <p:nvPr>
            <p:ph type="body" idx="3"/>
          </p:nvPr>
        </p:nvSpPr>
        <p:spPr>
          <a:xfrm>
            <a:off x="1285875" y="3243260"/>
            <a:ext cx="4143375" cy="3600450"/>
          </a:xfrm>
          <a:prstGeom prst="roundRect">
            <a:avLst>
              <a:gd name="adj" fmla="val 7143"/>
            </a:avLst>
          </a:prstGeom>
          <a:solidFill>
            <a:srgbClr val="0065A1"/>
          </a:solidFill>
          <a:ln>
            <a:noFill/>
          </a:ln>
        </p:spPr>
        <p:txBody>
          <a:bodyPr spcFirstLastPara="1" wrap="square" lIns="360000" tIns="360000" rIns="360000" bIns="360000" anchor="ctr" anchorCtr="0">
            <a:normAutofit/>
          </a:bodyPr>
          <a:lstStyle/>
          <a:p>
            <a:pPr marL="0" lvl="0" indent="0" algn="l" rtl="0">
              <a:lnSpc>
                <a:spcPct val="100000"/>
              </a:lnSpc>
              <a:spcBef>
                <a:spcPts val="0"/>
              </a:spcBef>
              <a:spcAft>
                <a:spcPts val="0"/>
              </a:spcAft>
              <a:buClr>
                <a:srgbClr val="000000"/>
              </a:buClr>
              <a:buSzPts val="1500"/>
              <a:buNone/>
            </a:pPr>
            <a:r>
              <a:rPr lang="en-GB" b="0" dirty="0"/>
              <a:t>Every UK home creates about </a:t>
            </a:r>
            <a:br>
              <a:rPr lang="en-GB" b="0" dirty="0"/>
            </a:br>
            <a:r>
              <a:rPr lang="en-GB" dirty="0"/>
              <a:t>1 tonne </a:t>
            </a:r>
            <a:r>
              <a:rPr lang="en-GB" b="0" dirty="0"/>
              <a:t>of waste every year.</a:t>
            </a:r>
            <a:endParaRPr b="0" dirty="0"/>
          </a:p>
        </p:txBody>
      </p:sp>
      <p:sp>
        <p:nvSpPr>
          <p:cNvPr id="297" name="Google Shape;297;p9"/>
          <p:cNvSpPr>
            <a:spLocks noGrp="1"/>
          </p:cNvSpPr>
          <p:nvPr>
            <p:ph type="body" idx="4"/>
          </p:nvPr>
        </p:nvSpPr>
        <p:spPr>
          <a:xfrm>
            <a:off x="5972175" y="3243260"/>
            <a:ext cx="4143375" cy="3600450"/>
          </a:xfrm>
          <a:prstGeom prst="roundRect">
            <a:avLst>
              <a:gd name="adj" fmla="val 7143"/>
            </a:avLst>
          </a:prstGeom>
          <a:solidFill>
            <a:srgbClr val="0065A1"/>
          </a:solidFill>
          <a:ln>
            <a:noFill/>
          </a:ln>
        </p:spPr>
        <p:txBody>
          <a:bodyPr spcFirstLastPara="1" wrap="square" lIns="360000" tIns="360000" rIns="360000" bIns="360000" anchor="ctr" anchorCtr="0">
            <a:normAutofit/>
          </a:bodyPr>
          <a:lstStyle/>
          <a:p>
            <a:pPr marL="0" lvl="0" indent="0" algn="l" rtl="0">
              <a:lnSpc>
                <a:spcPct val="100000"/>
              </a:lnSpc>
              <a:spcBef>
                <a:spcPts val="0"/>
              </a:spcBef>
              <a:spcAft>
                <a:spcPts val="0"/>
              </a:spcAft>
              <a:buClr>
                <a:srgbClr val="000000"/>
              </a:buClr>
              <a:buSzPts val="1500"/>
              <a:buNone/>
            </a:pPr>
            <a:r>
              <a:rPr lang="en-GB" b="0" dirty="0"/>
              <a:t>We only recycle about </a:t>
            </a:r>
            <a:r>
              <a:rPr lang="en-GB" dirty="0"/>
              <a:t>45% </a:t>
            </a:r>
            <a:r>
              <a:rPr lang="en-GB" b="0" dirty="0"/>
              <a:t>of what could be recycled - less than half. </a:t>
            </a:r>
            <a:endParaRPr b="0" dirty="0"/>
          </a:p>
        </p:txBody>
      </p:sp>
      <p:sp>
        <p:nvSpPr>
          <p:cNvPr id="298" name="Google Shape;298;p9"/>
          <p:cNvSpPr>
            <a:spLocks noGrp="1"/>
          </p:cNvSpPr>
          <p:nvPr>
            <p:ph type="body" idx="5"/>
          </p:nvPr>
        </p:nvSpPr>
        <p:spPr>
          <a:xfrm>
            <a:off x="10572750" y="2085975"/>
            <a:ext cx="4143375" cy="5400675"/>
          </a:xfrm>
          <a:prstGeom prst="roundRect">
            <a:avLst>
              <a:gd name="adj" fmla="val 7143"/>
            </a:avLst>
          </a:prstGeom>
          <a:solidFill>
            <a:srgbClr val="006937"/>
          </a:solidFill>
          <a:ln>
            <a:noFill/>
          </a:ln>
        </p:spPr>
        <p:txBody>
          <a:bodyPr spcFirstLastPara="1" wrap="square" lIns="360000" tIns="360000" rIns="360000" bIns="360000" anchor="ctr" anchorCtr="0">
            <a:normAutofit/>
          </a:bodyPr>
          <a:lstStyle/>
          <a:p>
            <a:pPr marL="0" lvl="0" indent="0" algn="l" rtl="0">
              <a:lnSpc>
                <a:spcPct val="115000"/>
              </a:lnSpc>
              <a:spcBef>
                <a:spcPts val="0"/>
              </a:spcBef>
              <a:spcAft>
                <a:spcPts val="0"/>
              </a:spcAft>
              <a:buClr>
                <a:schemeClr val="dk1"/>
              </a:buClr>
              <a:buSzPts val="1800"/>
              <a:buNone/>
            </a:pPr>
            <a:r>
              <a:rPr lang="en-GB" sz="2200" b="0" dirty="0"/>
              <a:t>When we have used something and we </a:t>
            </a:r>
            <a:br>
              <a:rPr lang="en-GB" sz="2200" b="0" dirty="0"/>
            </a:br>
            <a:r>
              <a:rPr lang="en-GB" sz="2200" b="0" dirty="0"/>
              <a:t>don’t need it anymore we need to think carefully about what happens next.</a:t>
            </a:r>
            <a:endParaRPr b="0" dirty="0"/>
          </a:p>
          <a:p>
            <a:pPr marL="0" lvl="0" indent="0" algn="l" rtl="0">
              <a:lnSpc>
                <a:spcPct val="115000"/>
              </a:lnSpc>
              <a:spcBef>
                <a:spcPts val="1800"/>
              </a:spcBef>
              <a:spcAft>
                <a:spcPts val="0"/>
              </a:spcAft>
              <a:buClr>
                <a:schemeClr val="dk1"/>
              </a:buClr>
              <a:buSzPts val="1800"/>
              <a:buNone/>
            </a:pPr>
            <a:r>
              <a:rPr lang="en-GB" sz="2200" b="0" dirty="0"/>
              <a:t>The materials these things are made of can have a new life!</a:t>
            </a:r>
            <a:endParaRPr b="0" dirty="0"/>
          </a:p>
          <a:p>
            <a:pPr marL="0" lvl="0" indent="0" algn="l" rtl="0">
              <a:lnSpc>
                <a:spcPct val="115000"/>
              </a:lnSpc>
              <a:spcBef>
                <a:spcPts val="1800"/>
              </a:spcBef>
              <a:spcAft>
                <a:spcPts val="0"/>
              </a:spcAft>
              <a:buClr>
                <a:schemeClr val="dk1"/>
              </a:buClr>
              <a:buSzPts val="1800"/>
              <a:buNone/>
            </a:pPr>
            <a:r>
              <a:rPr lang="en-GB" sz="2200" dirty="0"/>
              <a:t>We just need to make good choices. </a:t>
            </a:r>
            <a:endParaRPr dirty="0"/>
          </a:p>
        </p:txBody>
      </p:sp>
      <p:sp>
        <p:nvSpPr>
          <p:cNvPr id="299" name="Google Shape;299;p9"/>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00" name="Google Shape;300;p9"/>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10</a:t>
            </a:fld>
            <a:endParaRPr sz="1800" b="1" dirty="0">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cxnSp>
        <p:nvCxnSpPr>
          <p:cNvPr id="306" name="Google Shape;306;p10"/>
          <p:cNvCxnSpPr/>
          <p:nvPr/>
        </p:nvCxnSpPr>
        <p:spPr>
          <a:xfrm rot="10800000" flipH="1">
            <a:off x="4048240" y="4992824"/>
            <a:ext cx="8171275" cy="1"/>
          </a:xfrm>
          <a:prstGeom prst="straightConnector1">
            <a:avLst/>
          </a:prstGeom>
          <a:noFill/>
          <a:ln w="57150" cap="flat" cmpd="sng">
            <a:solidFill>
              <a:srgbClr val="0065A1"/>
            </a:solidFill>
            <a:prstDash val="solid"/>
            <a:miter lim="800000"/>
            <a:headEnd type="none" w="sm" len="sm"/>
            <a:tailEnd type="none" w="sm" len="sm"/>
          </a:ln>
        </p:spPr>
      </p:cxnSp>
      <p:sp>
        <p:nvSpPr>
          <p:cNvPr id="307" name="Google Shape;307;p10"/>
          <p:cNvSpPr>
            <a:spLocks noGrp="1"/>
          </p:cNvSpPr>
          <p:nvPr>
            <p:ph type="body" idx="1"/>
          </p:nvPr>
        </p:nvSpPr>
        <p:spPr>
          <a:xfrm rot="5400000">
            <a:off x="2306504" y="-2299359"/>
            <a:ext cx="3386671"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308" name="Google Shape;308;p10"/>
          <p:cNvSpPr txBox="1">
            <a:spLocks noGrp="1"/>
          </p:cNvSpPr>
          <p:nvPr>
            <p:ph type="body" idx="2"/>
          </p:nvPr>
        </p:nvSpPr>
        <p:spPr>
          <a:xfrm>
            <a:off x="541338" y="642938"/>
            <a:ext cx="6350000" cy="22526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From lines…</a:t>
            </a:r>
            <a:endParaRPr dirty="0"/>
          </a:p>
          <a:p>
            <a:pPr marL="0" lvl="1" indent="0" algn="l" rtl="0">
              <a:lnSpc>
                <a:spcPct val="100000"/>
              </a:lnSpc>
              <a:spcBef>
                <a:spcPts val="1867"/>
              </a:spcBef>
              <a:spcAft>
                <a:spcPts val="0"/>
              </a:spcAft>
              <a:buClr>
                <a:schemeClr val="lt1"/>
              </a:buClr>
              <a:buSzPts val="2400"/>
              <a:buNone/>
            </a:pPr>
            <a:r>
              <a:rPr lang="en-GB" b="0" dirty="0"/>
              <a:t>If we use an item once and then throw it away, its life is like a line:</a:t>
            </a:r>
            <a:endParaRPr dirty="0"/>
          </a:p>
        </p:txBody>
      </p:sp>
      <p:sp>
        <p:nvSpPr>
          <p:cNvPr id="309" name="Google Shape;309;p10"/>
          <p:cNvSpPr/>
          <p:nvPr/>
        </p:nvSpPr>
        <p:spPr>
          <a:xfrm rot="5400000">
            <a:off x="4211986" y="484812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0" name="Google Shape;310;p10"/>
          <p:cNvSpPr/>
          <p:nvPr/>
        </p:nvSpPr>
        <p:spPr>
          <a:xfrm rot="5400000">
            <a:off x="7846140" y="484812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1" name="Google Shape;311;p10"/>
          <p:cNvSpPr/>
          <p:nvPr/>
        </p:nvSpPr>
        <p:spPr>
          <a:xfrm rot="5400000">
            <a:off x="11456848" y="484812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2" name="Google Shape;312;p10"/>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13" name="Google Shape;313;p10"/>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11</a:t>
            </a:fld>
            <a:endParaRPr sz="1800" b="1" dirty="0">
              <a:solidFill>
                <a:schemeClr val="lt1"/>
              </a:solidFill>
              <a:latin typeface="Arial"/>
              <a:ea typeface="Arial"/>
              <a:cs typeface="Arial"/>
              <a:sym typeface="Arial"/>
            </a:endParaRPr>
          </a:p>
        </p:txBody>
      </p:sp>
      <p:pic>
        <p:nvPicPr>
          <p:cNvPr id="314" name="Google Shape;314;p10"/>
          <p:cNvPicPr preferRelativeResize="0"/>
          <p:nvPr/>
        </p:nvPicPr>
        <p:blipFill rotWithShape="1">
          <a:blip r:embed="rId3">
            <a:alphaModFix/>
          </a:blip>
          <a:srcRect/>
          <a:stretch/>
        </p:blipFill>
        <p:spPr>
          <a:xfrm>
            <a:off x="4870449" y="3199654"/>
            <a:ext cx="2883049" cy="3646623"/>
          </a:xfrm>
          <a:prstGeom prst="rect">
            <a:avLst/>
          </a:prstGeom>
          <a:noFill/>
          <a:ln>
            <a:noFill/>
          </a:ln>
        </p:spPr>
      </p:pic>
      <p:pic>
        <p:nvPicPr>
          <p:cNvPr id="315" name="Google Shape;315;p10"/>
          <p:cNvPicPr preferRelativeResize="0"/>
          <p:nvPr/>
        </p:nvPicPr>
        <p:blipFill rotWithShape="1">
          <a:blip r:embed="rId4">
            <a:alphaModFix/>
          </a:blip>
          <a:srcRect/>
          <a:stretch/>
        </p:blipFill>
        <p:spPr>
          <a:xfrm>
            <a:off x="8544981" y="3199654"/>
            <a:ext cx="2883049" cy="3646622"/>
          </a:xfrm>
          <a:prstGeom prst="rect">
            <a:avLst/>
          </a:prstGeom>
          <a:noFill/>
          <a:ln>
            <a:noFill/>
          </a:ln>
        </p:spPr>
      </p:pic>
      <p:pic>
        <p:nvPicPr>
          <p:cNvPr id="316" name="Google Shape;316;p10"/>
          <p:cNvPicPr preferRelativeResize="0"/>
          <p:nvPr/>
        </p:nvPicPr>
        <p:blipFill rotWithShape="1">
          <a:blip r:embed="rId5">
            <a:alphaModFix/>
          </a:blip>
          <a:srcRect/>
          <a:stretch/>
        </p:blipFill>
        <p:spPr>
          <a:xfrm>
            <a:off x="12067117" y="3214687"/>
            <a:ext cx="2883048" cy="3631590"/>
          </a:xfrm>
          <a:prstGeom prst="rect">
            <a:avLst/>
          </a:prstGeom>
          <a:noFill/>
          <a:ln>
            <a:noFill/>
          </a:ln>
        </p:spPr>
      </p:pic>
      <p:pic>
        <p:nvPicPr>
          <p:cNvPr id="317" name="Google Shape;317;p10"/>
          <p:cNvPicPr preferRelativeResize="0"/>
          <p:nvPr/>
        </p:nvPicPr>
        <p:blipFill rotWithShape="1">
          <a:blip r:embed="rId6">
            <a:alphaModFix/>
          </a:blip>
          <a:srcRect/>
          <a:stretch/>
        </p:blipFill>
        <p:spPr>
          <a:xfrm>
            <a:off x="1263650" y="3214687"/>
            <a:ext cx="2883048" cy="3386671"/>
          </a:xfrm>
          <a:prstGeom prst="rect">
            <a:avLst/>
          </a:prstGeom>
          <a:noFill/>
          <a:ln>
            <a:noFill/>
          </a:ln>
        </p:spPr>
      </p:pic>
      <p:sp>
        <p:nvSpPr>
          <p:cNvPr id="318" name="Google Shape;318;p10"/>
          <p:cNvSpPr>
            <a:spLocks noGrp="1"/>
          </p:cNvSpPr>
          <p:nvPr>
            <p:ph type="body" idx="4"/>
          </p:nvPr>
        </p:nvSpPr>
        <p:spPr>
          <a:xfrm>
            <a:off x="1263650" y="6372225"/>
            <a:ext cx="2883048" cy="970148"/>
          </a:xfrm>
          <a:prstGeom prst="round1Rect">
            <a:avLst>
              <a:gd name="adj" fmla="val 30020"/>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3000"/>
              <a:buNone/>
            </a:pPr>
            <a:r>
              <a:rPr lang="en-GB" sz="3000" dirty="0"/>
              <a:t>Materials</a:t>
            </a:r>
            <a:endParaRPr dirty="0"/>
          </a:p>
        </p:txBody>
      </p:sp>
      <p:sp>
        <p:nvSpPr>
          <p:cNvPr id="319" name="Google Shape;319;p10"/>
          <p:cNvSpPr>
            <a:spLocks noGrp="1"/>
          </p:cNvSpPr>
          <p:nvPr>
            <p:ph type="body" idx="6"/>
          </p:nvPr>
        </p:nvSpPr>
        <p:spPr>
          <a:xfrm>
            <a:off x="4870450" y="6372225"/>
            <a:ext cx="2883048" cy="970148"/>
          </a:xfrm>
          <a:prstGeom prst="round1Rect">
            <a:avLst>
              <a:gd name="adj" fmla="val 37270"/>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3000"/>
              <a:buNone/>
            </a:pPr>
            <a:r>
              <a:rPr lang="en-GB" sz="3000" dirty="0"/>
              <a:t>Make</a:t>
            </a:r>
            <a:endParaRPr dirty="0"/>
          </a:p>
        </p:txBody>
      </p:sp>
      <p:sp>
        <p:nvSpPr>
          <p:cNvPr id="320" name="Google Shape;320;p10"/>
          <p:cNvSpPr>
            <a:spLocks noGrp="1"/>
          </p:cNvSpPr>
          <p:nvPr>
            <p:ph type="body" idx="8"/>
          </p:nvPr>
        </p:nvSpPr>
        <p:spPr>
          <a:xfrm>
            <a:off x="8544983" y="6372225"/>
            <a:ext cx="2883048" cy="970148"/>
          </a:xfrm>
          <a:prstGeom prst="round1Rect">
            <a:avLst>
              <a:gd name="adj" fmla="val 27603"/>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3000"/>
              <a:buNone/>
            </a:pPr>
            <a:r>
              <a:rPr lang="en-GB" sz="3000" dirty="0"/>
              <a:t>Use</a:t>
            </a:r>
            <a:endParaRPr dirty="0"/>
          </a:p>
        </p:txBody>
      </p:sp>
      <p:sp>
        <p:nvSpPr>
          <p:cNvPr id="321" name="Google Shape;321;p10"/>
          <p:cNvSpPr>
            <a:spLocks noGrp="1"/>
          </p:cNvSpPr>
          <p:nvPr>
            <p:ph type="body" idx="13"/>
          </p:nvPr>
        </p:nvSpPr>
        <p:spPr>
          <a:xfrm>
            <a:off x="12067116" y="6372225"/>
            <a:ext cx="2883048" cy="970148"/>
          </a:xfrm>
          <a:prstGeom prst="round1Rect">
            <a:avLst>
              <a:gd name="adj" fmla="val 30020"/>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3000"/>
              <a:buNone/>
            </a:pPr>
            <a:r>
              <a:rPr lang="en-GB" sz="3000" dirty="0"/>
              <a:t>Waste</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1"/>
          <p:cNvSpPr/>
          <p:nvPr/>
        </p:nvSpPr>
        <p:spPr>
          <a:xfrm>
            <a:off x="7592526" y="3531272"/>
            <a:ext cx="3931810" cy="3391272"/>
          </a:xfrm>
          <a:prstGeom prst="ellipse">
            <a:avLst/>
          </a:prstGeom>
          <a:noFill/>
          <a:ln w="57150" cap="flat" cmpd="sng">
            <a:solidFill>
              <a:srgbClr val="0065A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28" name="Google Shape;328;p11"/>
          <p:cNvSpPr/>
          <p:nvPr/>
        </p:nvSpPr>
        <p:spPr>
          <a:xfrm>
            <a:off x="7615351" y="2866768"/>
            <a:ext cx="6570205" cy="4720281"/>
          </a:xfrm>
          <a:prstGeom prst="ellipse">
            <a:avLst/>
          </a:prstGeom>
          <a:noFill/>
          <a:ln w="57150" cap="flat" cmpd="sng">
            <a:solidFill>
              <a:srgbClr val="0065A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cxnSp>
        <p:nvCxnSpPr>
          <p:cNvPr id="329" name="Google Shape;329;p11"/>
          <p:cNvCxnSpPr/>
          <p:nvPr/>
        </p:nvCxnSpPr>
        <p:spPr>
          <a:xfrm rot="10800000" flipH="1">
            <a:off x="3347763" y="5385315"/>
            <a:ext cx="4066291" cy="1"/>
          </a:xfrm>
          <a:prstGeom prst="straightConnector1">
            <a:avLst/>
          </a:prstGeom>
          <a:noFill/>
          <a:ln w="57150" cap="flat" cmpd="sng">
            <a:solidFill>
              <a:srgbClr val="0065A1"/>
            </a:solidFill>
            <a:prstDash val="solid"/>
            <a:miter lim="800000"/>
            <a:headEnd type="none" w="sm" len="sm"/>
            <a:tailEnd type="none" w="sm" len="sm"/>
          </a:ln>
        </p:spPr>
      </p:cxnSp>
      <p:sp>
        <p:nvSpPr>
          <p:cNvPr id="330" name="Google Shape;330;p11"/>
          <p:cNvSpPr>
            <a:spLocks noGrp="1"/>
          </p:cNvSpPr>
          <p:nvPr>
            <p:ph type="body" idx="14"/>
          </p:nvPr>
        </p:nvSpPr>
        <p:spPr>
          <a:xfrm rot="5400000">
            <a:off x="2306504" y="-2299359"/>
            <a:ext cx="3386671"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331" name="Google Shape;331;p11"/>
          <p:cNvSpPr txBox="1">
            <a:spLocks noGrp="1"/>
          </p:cNvSpPr>
          <p:nvPr>
            <p:ph type="body" idx="15"/>
          </p:nvPr>
        </p:nvSpPr>
        <p:spPr>
          <a:xfrm>
            <a:off x="541338" y="642938"/>
            <a:ext cx="6350000" cy="22526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 to circles</a:t>
            </a:r>
            <a:endParaRPr dirty="0"/>
          </a:p>
          <a:p>
            <a:pPr marL="0" lvl="1" indent="0" algn="l" rtl="0">
              <a:lnSpc>
                <a:spcPct val="100000"/>
              </a:lnSpc>
              <a:spcBef>
                <a:spcPts val="1867"/>
              </a:spcBef>
              <a:spcAft>
                <a:spcPts val="0"/>
              </a:spcAft>
              <a:buClr>
                <a:schemeClr val="lt1"/>
              </a:buClr>
              <a:buSzPts val="2400"/>
              <a:buNone/>
            </a:pPr>
            <a:r>
              <a:rPr lang="en-GB" b="0" dirty="0"/>
              <a:t>But when we follow the 3 Rs, we turn that material’s life into a circle! </a:t>
            </a:r>
            <a:endParaRPr dirty="0"/>
          </a:p>
        </p:txBody>
      </p:sp>
      <p:sp>
        <p:nvSpPr>
          <p:cNvPr id="332" name="Google Shape;332;p11"/>
          <p:cNvSpPr/>
          <p:nvPr/>
        </p:nvSpPr>
        <p:spPr>
          <a:xfrm rot="5400000">
            <a:off x="3511509" y="524061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3" name="Google Shape;333;p11"/>
          <p:cNvSpPr/>
          <p:nvPr/>
        </p:nvSpPr>
        <p:spPr>
          <a:xfrm rot="5400000">
            <a:off x="6409856" y="524061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4" name="Google Shape;334;p11"/>
          <p:cNvSpPr/>
          <p:nvPr/>
        </p:nvSpPr>
        <p:spPr>
          <a:xfrm rot="5400000">
            <a:off x="9261843" y="3410949"/>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5" name="Google Shape;335;p11"/>
          <p:cNvSpPr/>
          <p:nvPr/>
        </p:nvSpPr>
        <p:spPr>
          <a:xfrm rot="5400000">
            <a:off x="10710008" y="2719835"/>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6" name="Google Shape;336;p11"/>
          <p:cNvSpPr/>
          <p:nvPr/>
        </p:nvSpPr>
        <p:spPr>
          <a:xfrm rot="5400000">
            <a:off x="10710008" y="7440118"/>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7" name="Google Shape;337;p11"/>
          <p:cNvSpPr/>
          <p:nvPr/>
        </p:nvSpPr>
        <p:spPr>
          <a:xfrm rot="5400000">
            <a:off x="9261843" y="6796701"/>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8" name="Google Shape;338;p11"/>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39" name="Google Shape;339;p11"/>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12</a:t>
            </a:fld>
            <a:endParaRPr sz="1800" b="1" dirty="0">
              <a:solidFill>
                <a:schemeClr val="lt1"/>
              </a:solidFill>
              <a:latin typeface="Arial"/>
              <a:ea typeface="Arial"/>
              <a:cs typeface="Arial"/>
              <a:sym typeface="Arial"/>
            </a:endParaRPr>
          </a:p>
        </p:txBody>
      </p:sp>
      <p:pic>
        <p:nvPicPr>
          <p:cNvPr id="340" name="Google Shape;340;p11"/>
          <p:cNvPicPr preferRelativeResize="0">
            <a:picLocks noGrp="1"/>
          </p:cNvPicPr>
          <p:nvPr>
            <p:ph type="pic" idx="2"/>
          </p:nvPr>
        </p:nvPicPr>
        <p:blipFill rotWithShape="1">
          <a:blip r:embed="rId3">
            <a:alphaModFix/>
          </a:blip>
          <a:srcRect/>
          <a:stretch/>
        </p:blipFill>
        <p:spPr>
          <a:xfrm>
            <a:off x="1263650" y="4318000"/>
            <a:ext cx="2207683" cy="1930400"/>
          </a:xfrm>
          <a:prstGeom prst="rect">
            <a:avLst/>
          </a:prstGeom>
          <a:noFill/>
          <a:ln>
            <a:noFill/>
          </a:ln>
        </p:spPr>
      </p:pic>
      <p:pic>
        <p:nvPicPr>
          <p:cNvPr id="341" name="Google Shape;341;p11"/>
          <p:cNvPicPr preferRelativeResize="0">
            <a:picLocks noGrp="1"/>
          </p:cNvPicPr>
          <p:nvPr>
            <p:ph type="pic" idx="3"/>
          </p:nvPr>
        </p:nvPicPr>
        <p:blipFill rotWithShape="1">
          <a:blip r:embed="rId4">
            <a:alphaModFix/>
          </a:blip>
          <a:srcRect/>
          <a:stretch/>
        </p:blipFill>
        <p:spPr>
          <a:xfrm>
            <a:off x="4108450" y="4318000"/>
            <a:ext cx="2207683" cy="1930400"/>
          </a:xfrm>
          <a:prstGeom prst="rect">
            <a:avLst/>
          </a:prstGeom>
          <a:noFill/>
          <a:ln>
            <a:noFill/>
          </a:ln>
        </p:spPr>
      </p:pic>
      <p:pic>
        <p:nvPicPr>
          <p:cNvPr id="342" name="Google Shape;342;p11"/>
          <p:cNvPicPr preferRelativeResize="0">
            <a:picLocks noGrp="1"/>
          </p:cNvPicPr>
          <p:nvPr>
            <p:ph type="pic" idx="5"/>
          </p:nvPr>
        </p:nvPicPr>
        <p:blipFill rotWithShape="1">
          <a:blip r:embed="rId5">
            <a:alphaModFix/>
          </a:blip>
          <a:srcRect/>
          <a:stretch/>
        </p:blipFill>
        <p:spPr>
          <a:xfrm>
            <a:off x="7020983" y="4318000"/>
            <a:ext cx="2207683" cy="1930400"/>
          </a:xfrm>
          <a:prstGeom prst="rect">
            <a:avLst/>
          </a:prstGeom>
          <a:noFill/>
          <a:ln>
            <a:noFill/>
          </a:ln>
        </p:spPr>
      </p:pic>
      <p:pic>
        <p:nvPicPr>
          <p:cNvPr id="343" name="Google Shape;343;p11"/>
          <p:cNvPicPr preferRelativeResize="0">
            <a:picLocks noGrp="1"/>
          </p:cNvPicPr>
          <p:nvPr>
            <p:ph type="pic" idx="7"/>
          </p:nvPr>
        </p:nvPicPr>
        <p:blipFill rotWithShape="1">
          <a:blip r:embed="rId6">
            <a:alphaModFix/>
          </a:blip>
          <a:srcRect/>
          <a:stretch/>
        </p:blipFill>
        <p:spPr>
          <a:xfrm>
            <a:off x="9916583" y="4318000"/>
            <a:ext cx="2207683" cy="1930400"/>
          </a:xfrm>
          <a:prstGeom prst="rect">
            <a:avLst/>
          </a:prstGeom>
          <a:noFill/>
          <a:ln>
            <a:noFill/>
          </a:ln>
        </p:spPr>
      </p:pic>
      <p:pic>
        <p:nvPicPr>
          <p:cNvPr id="344" name="Google Shape;344;p11"/>
          <p:cNvPicPr preferRelativeResize="0">
            <a:picLocks noGrp="1"/>
          </p:cNvPicPr>
          <p:nvPr>
            <p:ph type="pic" idx="9"/>
          </p:nvPr>
        </p:nvPicPr>
        <p:blipFill rotWithShape="1">
          <a:blip r:embed="rId7">
            <a:alphaModFix/>
          </a:blip>
          <a:srcRect/>
          <a:stretch/>
        </p:blipFill>
        <p:spPr>
          <a:xfrm>
            <a:off x="12795250" y="4318000"/>
            <a:ext cx="2207683" cy="1930400"/>
          </a:xfrm>
          <a:prstGeom prst="rect">
            <a:avLst/>
          </a:prstGeom>
          <a:noFill/>
          <a:ln>
            <a:noFill/>
          </a:ln>
        </p:spPr>
      </p:pic>
      <p:sp>
        <p:nvSpPr>
          <p:cNvPr id="345" name="Google Shape;345;p11"/>
          <p:cNvSpPr>
            <a:spLocks noGrp="1"/>
          </p:cNvSpPr>
          <p:nvPr>
            <p:ph type="body" idx="1"/>
          </p:nvPr>
        </p:nvSpPr>
        <p:spPr>
          <a:xfrm>
            <a:off x="1263650" y="6045200"/>
            <a:ext cx="2207683" cy="575733"/>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Materials</a:t>
            </a:r>
            <a:endParaRPr dirty="0"/>
          </a:p>
        </p:txBody>
      </p:sp>
      <p:sp>
        <p:nvSpPr>
          <p:cNvPr id="346" name="Google Shape;346;p11"/>
          <p:cNvSpPr>
            <a:spLocks noGrp="1"/>
          </p:cNvSpPr>
          <p:nvPr>
            <p:ph type="body" idx="4"/>
          </p:nvPr>
        </p:nvSpPr>
        <p:spPr>
          <a:xfrm>
            <a:off x="4108450" y="6045200"/>
            <a:ext cx="2207683" cy="575733"/>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Make less</a:t>
            </a:r>
            <a:endParaRPr dirty="0"/>
          </a:p>
        </p:txBody>
      </p:sp>
      <p:sp>
        <p:nvSpPr>
          <p:cNvPr id="347" name="Google Shape;347;p11"/>
          <p:cNvSpPr>
            <a:spLocks noGrp="1"/>
          </p:cNvSpPr>
          <p:nvPr>
            <p:ph type="body" idx="6"/>
          </p:nvPr>
        </p:nvSpPr>
        <p:spPr>
          <a:xfrm>
            <a:off x="7020983" y="6045200"/>
            <a:ext cx="2207683" cy="575733"/>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Use</a:t>
            </a:r>
            <a:endParaRPr dirty="0"/>
          </a:p>
        </p:txBody>
      </p:sp>
      <p:sp>
        <p:nvSpPr>
          <p:cNvPr id="348" name="Google Shape;348;p11"/>
          <p:cNvSpPr>
            <a:spLocks noGrp="1"/>
          </p:cNvSpPr>
          <p:nvPr>
            <p:ph type="body" idx="8"/>
          </p:nvPr>
        </p:nvSpPr>
        <p:spPr>
          <a:xfrm>
            <a:off x="9916583" y="6045200"/>
            <a:ext cx="2207683" cy="575733"/>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Reuse</a:t>
            </a:r>
            <a:endParaRPr dirty="0"/>
          </a:p>
        </p:txBody>
      </p:sp>
      <p:sp>
        <p:nvSpPr>
          <p:cNvPr id="349" name="Google Shape;349;p11"/>
          <p:cNvSpPr>
            <a:spLocks noGrp="1"/>
          </p:cNvSpPr>
          <p:nvPr>
            <p:ph type="body" idx="13"/>
          </p:nvPr>
        </p:nvSpPr>
        <p:spPr>
          <a:xfrm>
            <a:off x="12795250" y="6045200"/>
            <a:ext cx="2207683" cy="575733"/>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Recycle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12"/>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356" name="Google Shape;356;p12"/>
          <p:cNvSpPr txBox="1">
            <a:spLocks noGrp="1"/>
          </p:cNvSpPr>
          <p:nvPr>
            <p:ph type="body" idx="2"/>
          </p:nvPr>
        </p:nvSpPr>
        <p:spPr>
          <a:xfrm>
            <a:off x="541337" y="642938"/>
            <a:ext cx="8745538"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Circular life cycles </a:t>
            </a:r>
            <a:br>
              <a:rPr lang="en-GB" dirty="0"/>
            </a:br>
            <a:r>
              <a:rPr lang="en-GB" dirty="0"/>
              <a:t>are more sustainable</a:t>
            </a:r>
            <a:endParaRPr dirty="0"/>
          </a:p>
          <a:p>
            <a:pPr marL="0" lvl="1" indent="0" algn="l" rtl="0">
              <a:lnSpc>
                <a:spcPct val="100000"/>
              </a:lnSpc>
              <a:spcBef>
                <a:spcPts val="1200"/>
              </a:spcBef>
              <a:spcAft>
                <a:spcPts val="0"/>
              </a:spcAft>
              <a:buClr>
                <a:srgbClr val="000000"/>
              </a:buClr>
              <a:buSzPts val="1400"/>
              <a:buNone/>
            </a:pPr>
            <a:r>
              <a:rPr lang="en-GB" b="0" dirty="0">
                <a:latin typeface="Arial"/>
                <a:ea typeface="Arial"/>
                <a:cs typeface="Arial"/>
                <a:sym typeface="Arial"/>
              </a:rPr>
              <a:t>If something is sustainable, it can keep going for a long time. </a:t>
            </a:r>
            <a:endParaRPr dirty="0"/>
          </a:p>
          <a:p>
            <a:pPr marL="0" lvl="1" indent="0" algn="l" rtl="0">
              <a:lnSpc>
                <a:spcPct val="100000"/>
              </a:lnSpc>
              <a:spcBef>
                <a:spcPts val="1800"/>
              </a:spcBef>
              <a:spcAft>
                <a:spcPts val="0"/>
              </a:spcAft>
              <a:buClr>
                <a:srgbClr val="000000"/>
              </a:buClr>
              <a:buSzPts val="1400"/>
              <a:buNone/>
            </a:pPr>
            <a:r>
              <a:rPr lang="en-GB" b="0" dirty="0">
                <a:latin typeface="Arial"/>
                <a:ea typeface="Arial"/>
                <a:cs typeface="Arial"/>
                <a:sym typeface="Arial"/>
              </a:rPr>
              <a:t>Recycling is more sustainable because it uses </a:t>
            </a:r>
            <a:r>
              <a:rPr lang="en-GB" dirty="0">
                <a:latin typeface="Arial"/>
                <a:ea typeface="Arial"/>
                <a:cs typeface="Arial"/>
                <a:sym typeface="Arial"/>
              </a:rPr>
              <a:t>fewer natural resources</a:t>
            </a:r>
            <a:r>
              <a:rPr lang="en-GB" b="0" dirty="0">
                <a:latin typeface="Arial"/>
                <a:ea typeface="Arial"/>
                <a:cs typeface="Arial"/>
                <a:sym typeface="Arial"/>
              </a:rPr>
              <a:t> and </a:t>
            </a:r>
            <a:r>
              <a:rPr lang="en-GB" dirty="0">
                <a:latin typeface="Arial"/>
                <a:ea typeface="Arial"/>
                <a:cs typeface="Arial"/>
                <a:sym typeface="Arial"/>
              </a:rPr>
              <a:t>less energy</a:t>
            </a:r>
            <a:r>
              <a:rPr lang="en-GB" b="0" dirty="0">
                <a:latin typeface="Arial"/>
                <a:ea typeface="Arial"/>
                <a:cs typeface="Arial"/>
                <a:sym typeface="Arial"/>
              </a:rPr>
              <a:t> - which helps fight climate change. </a:t>
            </a:r>
            <a:endParaRPr dirty="0"/>
          </a:p>
          <a:p>
            <a:pPr marL="0" lvl="0" indent="0" algn="l" rtl="0">
              <a:lnSpc>
                <a:spcPct val="90000"/>
              </a:lnSpc>
              <a:spcBef>
                <a:spcPts val="3133"/>
              </a:spcBef>
              <a:spcAft>
                <a:spcPts val="0"/>
              </a:spcAft>
              <a:buClr>
                <a:schemeClr val="lt1"/>
              </a:buClr>
              <a:buSzPts val="4800"/>
              <a:buNone/>
            </a:pPr>
            <a:endParaRPr dirty="0"/>
          </a:p>
        </p:txBody>
      </p:sp>
      <p:sp>
        <p:nvSpPr>
          <p:cNvPr id="357" name="Google Shape;357;p12"/>
          <p:cNvSpPr>
            <a:spLocks noGrp="1"/>
          </p:cNvSpPr>
          <p:nvPr>
            <p:ph type="body" idx="3"/>
          </p:nvPr>
        </p:nvSpPr>
        <p:spPr>
          <a:xfrm>
            <a:off x="1285875" y="3886200"/>
            <a:ext cx="4143375" cy="3600450"/>
          </a:xfrm>
          <a:prstGeom prst="roundRect">
            <a:avLst>
              <a:gd name="adj" fmla="val 7143"/>
            </a:avLst>
          </a:prstGeom>
          <a:solidFill>
            <a:srgbClr val="0065A1"/>
          </a:solidFill>
          <a:ln>
            <a:noFill/>
          </a:ln>
        </p:spPr>
        <p:txBody>
          <a:bodyPr spcFirstLastPara="1" wrap="square" lIns="360000" tIns="360000" rIns="360000" bIns="360000" anchor="ctr" anchorCtr="0">
            <a:normAutofit/>
          </a:bodyPr>
          <a:lstStyle/>
          <a:p>
            <a:pPr marL="0" lvl="0" indent="0" algn="l" rtl="0">
              <a:lnSpc>
                <a:spcPct val="90000"/>
              </a:lnSpc>
              <a:spcBef>
                <a:spcPts val="0"/>
              </a:spcBef>
              <a:spcAft>
                <a:spcPts val="0"/>
              </a:spcAft>
              <a:buClr>
                <a:schemeClr val="lt1"/>
              </a:buClr>
              <a:buSzPts val="3000"/>
              <a:buNone/>
            </a:pPr>
            <a:r>
              <a:rPr lang="en-GB" b="0" dirty="0">
                <a:latin typeface="Arial"/>
                <a:ea typeface="Arial"/>
                <a:cs typeface="Arial"/>
                <a:sym typeface="Arial"/>
              </a:rPr>
              <a:t>Recycling seven cans </a:t>
            </a:r>
            <a:r>
              <a:rPr lang="en-GB" dirty="0">
                <a:latin typeface="Arial"/>
                <a:ea typeface="Arial"/>
                <a:cs typeface="Arial"/>
                <a:sym typeface="Arial"/>
              </a:rPr>
              <a:t>saves enough energy</a:t>
            </a:r>
            <a:r>
              <a:rPr lang="en-GB" b="0" dirty="0">
                <a:latin typeface="Arial"/>
                <a:ea typeface="Arial"/>
                <a:cs typeface="Arial"/>
                <a:sym typeface="Arial"/>
              </a:rPr>
              <a:t> to power a 60-watt light bulb for </a:t>
            </a:r>
            <a:br>
              <a:rPr lang="en-GB" b="0" dirty="0">
                <a:latin typeface="Arial"/>
                <a:ea typeface="Arial"/>
                <a:cs typeface="Arial"/>
                <a:sym typeface="Arial"/>
              </a:rPr>
            </a:br>
            <a:r>
              <a:rPr lang="en-GB" dirty="0">
                <a:latin typeface="Arial"/>
                <a:ea typeface="Arial"/>
                <a:cs typeface="Arial"/>
                <a:sym typeface="Arial"/>
              </a:rPr>
              <a:t>26 hours</a:t>
            </a:r>
            <a:r>
              <a:rPr lang="en-GB" b="0" dirty="0">
                <a:latin typeface="Arial"/>
                <a:ea typeface="Arial"/>
                <a:cs typeface="Arial"/>
                <a:sym typeface="Arial"/>
              </a:rPr>
              <a:t>.</a:t>
            </a:r>
            <a:endParaRPr dirty="0"/>
          </a:p>
        </p:txBody>
      </p:sp>
      <p:sp>
        <p:nvSpPr>
          <p:cNvPr id="358" name="Google Shape;358;p12"/>
          <p:cNvSpPr>
            <a:spLocks noGrp="1"/>
          </p:cNvSpPr>
          <p:nvPr>
            <p:ph type="body" idx="4"/>
          </p:nvPr>
        </p:nvSpPr>
        <p:spPr>
          <a:xfrm>
            <a:off x="5972175" y="3886200"/>
            <a:ext cx="4143375" cy="3600450"/>
          </a:xfrm>
          <a:prstGeom prst="roundRect">
            <a:avLst>
              <a:gd name="adj" fmla="val 7143"/>
            </a:avLst>
          </a:prstGeom>
          <a:solidFill>
            <a:srgbClr val="0065A1"/>
          </a:solidFill>
          <a:ln>
            <a:noFill/>
          </a:ln>
        </p:spPr>
        <p:txBody>
          <a:bodyPr spcFirstLastPara="1" wrap="square" lIns="360000" tIns="360000" rIns="360000" bIns="360000" anchor="ctr" anchorCtr="0">
            <a:normAutofit/>
          </a:bodyPr>
          <a:lstStyle/>
          <a:p>
            <a:pPr marL="0" lvl="0" indent="0" algn="l" rtl="0">
              <a:lnSpc>
                <a:spcPct val="90000"/>
              </a:lnSpc>
              <a:spcBef>
                <a:spcPts val="0"/>
              </a:spcBef>
              <a:spcAft>
                <a:spcPts val="0"/>
              </a:spcAft>
              <a:buClr>
                <a:schemeClr val="lt1"/>
              </a:buClr>
              <a:buSzPts val="3000"/>
              <a:buNone/>
            </a:pPr>
            <a:r>
              <a:rPr lang="en-GB" b="0" dirty="0">
                <a:latin typeface="Arial"/>
                <a:ea typeface="Arial"/>
                <a:cs typeface="Arial"/>
                <a:sym typeface="Arial"/>
              </a:rPr>
              <a:t>Recycling </a:t>
            </a:r>
            <a:br>
              <a:rPr lang="en-GB" b="0" dirty="0">
                <a:latin typeface="Arial"/>
                <a:ea typeface="Arial"/>
                <a:cs typeface="Arial"/>
                <a:sym typeface="Arial"/>
              </a:rPr>
            </a:br>
            <a:r>
              <a:rPr lang="en-GB" dirty="0">
                <a:latin typeface="Arial"/>
                <a:ea typeface="Arial"/>
                <a:cs typeface="Arial"/>
                <a:sym typeface="Arial"/>
              </a:rPr>
              <a:t>one tonne of paper</a:t>
            </a:r>
            <a:r>
              <a:rPr lang="en-GB" b="0" dirty="0">
                <a:latin typeface="Arial"/>
                <a:ea typeface="Arial"/>
                <a:cs typeface="Arial"/>
                <a:sym typeface="Arial"/>
              </a:rPr>
              <a:t> saves </a:t>
            </a:r>
            <a:br>
              <a:rPr lang="en-GB" b="0" dirty="0">
                <a:latin typeface="Arial"/>
                <a:ea typeface="Arial"/>
                <a:cs typeface="Arial"/>
                <a:sym typeface="Arial"/>
              </a:rPr>
            </a:br>
            <a:r>
              <a:rPr lang="en-GB" dirty="0">
                <a:latin typeface="Arial"/>
                <a:ea typeface="Arial"/>
                <a:cs typeface="Arial"/>
                <a:sym typeface="Arial"/>
              </a:rPr>
              <a:t>17 trees</a:t>
            </a:r>
            <a:endParaRPr dirty="0"/>
          </a:p>
        </p:txBody>
      </p:sp>
      <p:sp>
        <p:nvSpPr>
          <p:cNvPr id="359" name="Google Shape;359;p12"/>
          <p:cNvSpPr>
            <a:spLocks noGrp="1"/>
          </p:cNvSpPr>
          <p:nvPr>
            <p:ph type="body" idx="5"/>
          </p:nvPr>
        </p:nvSpPr>
        <p:spPr>
          <a:xfrm>
            <a:off x="10572750" y="3886200"/>
            <a:ext cx="4143375" cy="3600450"/>
          </a:xfrm>
          <a:prstGeom prst="roundRect">
            <a:avLst>
              <a:gd name="adj" fmla="val 7143"/>
            </a:avLst>
          </a:prstGeom>
          <a:solidFill>
            <a:srgbClr val="0065A1"/>
          </a:solidFill>
          <a:ln>
            <a:noFill/>
          </a:ln>
        </p:spPr>
        <p:txBody>
          <a:bodyPr spcFirstLastPara="1" wrap="square" lIns="360000" tIns="360000" rIns="360000" bIns="360000" anchor="ctr" anchorCtr="0">
            <a:normAutofit/>
          </a:bodyPr>
          <a:lstStyle/>
          <a:p>
            <a:pPr marL="0" lvl="0" indent="0" algn="l" rtl="0">
              <a:lnSpc>
                <a:spcPct val="90000"/>
              </a:lnSpc>
              <a:spcBef>
                <a:spcPts val="0"/>
              </a:spcBef>
              <a:spcAft>
                <a:spcPts val="0"/>
              </a:spcAft>
              <a:buClr>
                <a:schemeClr val="lt1"/>
              </a:buClr>
              <a:buSzPts val="3000"/>
              <a:buNone/>
            </a:pPr>
            <a:r>
              <a:rPr lang="en-GB" b="0" dirty="0">
                <a:latin typeface="Arial"/>
                <a:ea typeface="Arial"/>
                <a:cs typeface="Arial"/>
                <a:sym typeface="Arial"/>
              </a:rPr>
              <a:t>Up to </a:t>
            </a:r>
            <a:r>
              <a:rPr lang="en-GB" dirty="0">
                <a:latin typeface="Arial"/>
                <a:ea typeface="Arial"/>
                <a:cs typeface="Arial"/>
                <a:sym typeface="Arial"/>
              </a:rPr>
              <a:t>¾ less energy</a:t>
            </a:r>
            <a:r>
              <a:rPr lang="en-GB" b="0" dirty="0">
                <a:latin typeface="Arial"/>
                <a:ea typeface="Arial"/>
                <a:cs typeface="Arial"/>
                <a:sym typeface="Arial"/>
              </a:rPr>
              <a:t> is needed to make a bottle from recycled plastic</a:t>
            </a:r>
            <a:endParaRPr dirty="0"/>
          </a:p>
        </p:txBody>
      </p:sp>
      <p:sp>
        <p:nvSpPr>
          <p:cNvPr id="361" name="Google Shape;361;p12"/>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62" name="Google Shape;362;p12"/>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13</a:t>
            </a:fld>
            <a:endParaRPr sz="1800" b="1" dirty="0">
              <a:solidFill>
                <a:schemeClr val="lt1"/>
              </a:solidFill>
              <a:latin typeface="Arial"/>
              <a:ea typeface="Arial"/>
              <a:cs typeface="Arial"/>
              <a:sym typeface="Arial"/>
            </a:endParaRPr>
          </a:p>
        </p:txBody>
      </p:sp>
      <p:pic>
        <p:nvPicPr>
          <p:cNvPr id="363" name="Google Shape;363;p12"/>
          <p:cNvPicPr preferRelativeResize="0"/>
          <p:nvPr/>
        </p:nvPicPr>
        <p:blipFill rotWithShape="1">
          <a:blip r:embed="rId3">
            <a:alphaModFix/>
          </a:blip>
          <a:srcRect/>
          <a:stretch/>
        </p:blipFill>
        <p:spPr>
          <a:xfrm>
            <a:off x="13104011" y="5888233"/>
            <a:ext cx="1386681" cy="1386681"/>
          </a:xfrm>
          <a:prstGeom prst="rect">
            <a:avLst/>
          </a:prstGeom>
          <a:noFill/>
          <a:ln>
            <a:noFill/>
          </a:ln>
        </p:spPr>
      </p:pic>
      <p:pic>
        <p:nvPicPr>
          <p:cNvPr id="364" name="Google Shape;364;p12"/>
          <p:cNvPicPr preferRelativeResize="0"/>
          <p:nvPr/>
        </p:nvPicPr>
        <p:blipFill rotWithShape="1">
          <a:blip r:embed="rId4">
            <a:alphaModFix/>
          </a:blip>
          <a:srcRect/>
          <a:stretch/>
        </p:blipFill>
        <p:spPr>
          <a:xfrm>
            <a:off x="8683239" y="6110897"/>
            <a:ext cx="1127641" cy="1164017"/>
          </a:xfrm>
          <a:prstGeom prst="rect">
            <a:avLst/>
          </a:prstGeom>
          <a:noFill/>
          <a:ln>
            <a:noFill/>
          </a:ln>
        </p:spPr>
      </p:pic>
      <p:pic>
        <p:nvPicPr>
          <p:cNvPr id="12" name="Picture 14">
            <a:extLst>
              <a:ext uri="{FF2B5EF4-FFF2-40B4-BE49-F238E27FC236}">
                <a16:creationId xmlns:a16="http://schemas.microsoft.com/office/drawing/2014/main" id="{375D439C-719A-418D-8C99-DE7C610C01D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938762" y="6138069"/>
            <a:ext cx="1389110" cy="134858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3"/>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371" name="Google Shape;371;p13"/>
          <p:cNvSpPr txBox="1">
            <a:spLocks noGrp="1"/>
          </p:cNvSpPr>
          <p:nvPr>
            <p:ph type="body" idx="2"/>
          </p:nvPr>
        </p:nvSpPr>
        <p:spPr>
          <a:xfrm>
            <a:off x="541337" y="642938"/>
            <a:ext cx="7888287"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Paper</a:t>
            </a:r>
            <a:endParaRPr dirty="0"/>
          </a:p>
          <a:p>
            <a:pPr marL="0" lvl="1" indent="0" algn="l" rtl="0">
              <a:lnSpc>
                <a:spcPct val="100000"/>
              </a:lnSpc>
              <a:spcBef>
                <a:spcPts val="1200"/>
              </a:spcBef>
              <a:spcAft>
                <a:spcPts val="0"/>
              </a:spcAft>
              <a:buClr>
                <a:schemeClr val="lt1"/>
              </a:buClr>
              <a:buSzPts val="1800"/>
              <a:buNone/>
            </a:pPr>
            <a:r>
              <a:rPr lang="en-GB" b="0" dirty="0"/>
              <a:t>Paper is one of the most recycled materials in the UK.</a:t>
            </a:r>
            <a:endParaRPr dirty="0"/>
          </a:p>
          <a:p>
            <a:pPr marL="0" lvl="1" indent="0" algn="l" rtl="0">
              <a:lnSpc>
                <a:spcPct val="100000"/>
              </a:lnSpc>
              <a:spcBef>
                <a:spcPts val="1800"/>
              </a:spcBef>
              <a:spcAft>
                <a:spcPts val="0"/>
              </a:spcAft>
              <a:buClr>
                <a:schemeClr val="lt1"/>
              </a:buClr>
              <a:buSzPts val="1800"/>
              <a:buNone/>
            </a:pPr>
            <a:r>
              <a:rPr lang="en-GB" b="0" dirty="0"/>
              <a:t>Most newspapers are now printed on recycled paper. It takes less than a week from throwing an old newspaper in the bin for it to reappear as a newspaper again.</a:t>
            </a:r>
            <a:endParaRPr dirty="0"/>
          </a:p>
        </p:txBody>
      </p:sp>
      <p:sp>
        <p:nvSpPr>
          <p:cNvPr id="372" name="Google Shape;372;p13"/>
          <p:cNvSpPr>
            <a:spLocks noGrp="1"/>
          </p:cNvSpPr>
          <p:nvPr>
            <p:ph type="body" idx="3"/>
          </p:nvPr>
        </p:nvSpPr>
        <p:spPr>
          <a:xfrm>
            <a:off x="1285876" y="3914775"/>
            <a:ext cx="3824006" cy="3521449"/>
          </a:xfrm>
          <a:prstGeom prst="roundRect">
            <a:avLst>
              <a:gd name="adj" fmla="val 7143"/>
            </a:avLst>
          </a:prstGeom>
          <a:solidFill>
            <a:srgbClr val="0065A1"/>
          </a:solidFill>
          <a:ln>
            <a:noFill/>
          </a:ln>
        </p:spPr>
        <p:txBody>
          <a:bodyPr spcFirstLastPara="1" wrap="square" lIns="216000" tIns="216000" rIns="216000" bIns="216000" anchor="t" anchorCtr="0">
            <a:normAutofit/>
          </a:bodyPr>
          <a:lstStyle/>
          <a:p>
            <a:pPr marL="0" lvl="0" indent="0" algn="l" rtl="0">
              <a:lnSpc>
                <a:spcPct val="115000"/>
              </a:lnSpc>
              <a:spcBef>
                <a:spcPts val="0"/>
              </a:spcBef>
              <a:spcAft>
                <a:spcPts val="0"/>
              </a:spcAft>
              <a:buClr>
                <a:srgbClr val="000000"/>
              </a:buClr>
              <a:buSzPts val="1600"/>
              <a:buNone/>
            </a:pPr>
            <a:r>
              <a:rPr lang="en-GB" dirty="0">
                <a:latin typeface="Arial"/>
                <a:ea typeface="Arial"/>
                <a:cs typeface="Arial"/>
                <a:sym typeface="Arial"/>
              </a:rPr>
              <a:t>Case study</a:t>
            </a:r>
            <a:endParaRPr dirty="0"/>
          </a:p>
          <a:p>
            <a:pPr marL="0" lvl="0" indent="0" algn="l" rtl="0">
              <a:lnSpc>
                <a:spcPct val="115000"/>
              </a:lnSpc>
              <a:spcBef>
                <a:spcPts val="1200"/>
              </a:spcBef>
              <a:spcAft>
                <a:spcPts val="0"/>
              </a:spcAft>
              <a:buClr>
                <a:srgbClr val="000000"/>
              </a:buClr>
              <a:buSzPts val="1600"/>
              <a:buNone/>
            </a:pPr>
            <a:r>
              <a:rPr lang="en-GB" sz="2000" dirty="0">
                <a:latin typeface="Arial"/>
                <a:ea typeface="Arial"/>
                <a:cs typeface="Arial"/>
                <a:sym typeface="Arial"/>
              </a:rPr>
              <a:t>Evening Standard Magazine</a:t>
            </a:r>
            <a:endParaRPr dirty="0"/>
          </a:p>
          <a:p>
            <a:pPr marL="0" lvl="0" indent="0" algn="l" rtl="0">
              <a:lnSpc>
                <a:spcPct val="115000"/>
              </a:lnSpc>
              <a:spcBef>
                <a:spcPts val="0"/>
              </a:spcBef>
              <a:spcAft>
                <a:spcPts val="0"/>
              </a:spcAft>
              <a:buClr>
                <a:srgbClr val="000000"/>
              </a:buClr>
              <a:buSzPts val="1600"/>
              <a:buNone/>
            </a:pPr>
            <a:r>
              <a:rPr lang="en-GB" sz="2000" b="0" dirty="0">
                <a:latin typeface="Arial"/>
                <a:ea typeface="Arial"/>
                <a:cs typeface="Arial"/>
                <a:sym typeface="Arial"/>
              </a:rPr>
              <a:t>The inside pages of the London Evening Standard’s </a:t>
            </a:r>
            <a:endParaRPr dirty="0"/>
          </a:p>
          <a:p>
            <a:pPr marL="0" lvl="0" indent="0" algn="l" rtl="0">
              <a:lnSpc>
                <a:spcPct val="115000"/>
              </a:lnSpc>
              <a:spcBef>
                <a:spcPts val="0"/>
              </a:spcBef>
              <a:spcAft>
                <a:spcPts val="0"/>
              </a:spcAft>
              <a:buClr>
                <a:srgbClr val="000000"/>
              </a:buClr>
              <a:buSzPts val="1600"/>
              <a:buNone/>
            </a:pPr>
            <a:r>
              <a:rPr lang="en-GB" sz="2000" b="0" dirty="0">
                <a:latin typeface="Arial"/>
                <a:ea typeface="Arial"/>
                <a:cs typeface="Arial"/>
                <a:sym typeface="Arial"/>
              </a:rPr>
              <a:t>magazine are made from entirely recycled paper. </a:t>
            </a:r>
            <a:endParaRPr dirty="0"/>
          </a:p>
        </p:txBody>
      </p:sp>
      <p:sp>
        <p:nvSpPr>
          <p:cNvPr id="373" name="Google Shape;373;p13"/>
          <p:cNvSpPr>
            <a:spLocks noGrp="1"/>
          </p:cNvSpPr>
          <p:nvPr>
            <p:ph type="body" idx="4"/>
          </p:nvPr>
        </p:nvSpPr>
        <p:spPr>
          <a:xfrm>
            <a:off x="5372398" y="3914775"/>
            <a:ext cx="3086100" cy="1649414"/>
          </a:xfrm>
          <a:prstGeom prst="roundRect">
            <a:avLst>
              <a:gd name="adj" fmla="val 13665"/>
            </a:avLst>
          </a:prstGeom>
          <a:solidFill>
            <a:srgbClr val="006937"/>
          </a:solidFill>
          <a:ln>
            <a:noFill/>
          </a:ln>
        </p:spPr>
        <p:txBody>
          <a:bodyPr spcFirstLastPara="1" wrap="square" lIns="216000" tIns="216000" rIns="216000" bIns="216000" anchor="t" anchorCtr="0">
            <a:normAutofit lnSpcReduction="10000"/>
          </a:bodyPr>
          <a:lstStyle/>
          <a:p>
            <a:pPr marL="0" lvl="0" indent="0" algn="l" rtl="0">
              <a:lnSpc>
                <a:spcPct val="90000"/>
              </a:lnSpc>
              <a:spcBef>
                <a:spcPts val="0"/>
              </a:spcBef>
              <a:spcAft>
                <a:spcPts val="0"/>
              </a:spcAft>
              <a:buClr>
                <a:schemeClr val="lt1"/>
              </a:buClr>
              <a:buSzPts val="2000"/>
              <a:buNone/>
            </a:pPr>
            <a:r>
              <a:rPr lang="en-GB" sz="2000" dirty="0"/>
              <a:t>How is paper recycled?</a:t>
            </a:r>
            <a:endParaRPr dirty="0"/>
          </a:p>
          <a:p>
            <a:pPr marL="0" lvl="0" indent="0" algn="l" rtl="0">
              <a:lnSpc>
                <a:spcPct val="90000"/>
              </a:lnSpc>
              <a:spcBef>
                <a:spcPts val="0"/>
              </a:spcBef>
              <a:spcAft>
                <a:spcPts val="0"/>
              </a:spcAft>
              <a:buClr>
                <a:schemeClr val="lt1"/>
              </a:buClr>
              <a:buSzPts val="2000"/>
              <a:buNone/>
            </a:pPr>
            <a:endParaRPr sz="2000" dirty="0"/>
          </a:p>
          <a:p>
            <a:pPr marL="0" lvl="0" indent="0" algn="l" rtl="0">
              <a:lnSpc>
                <a:spcPct val="90000"/>
              </a:lnSpc>
              <a:spcBef>
                <a:spcPts val="0"/>
              </a:spcBef>
              <a:spcAft>
                <a:spcPts val="0"/>
              </a:spcAft>
              <a:buClr>
                <a:schemeClr val="lt1"/>
              </a:buClr>
              <a:buSzPts val="2000"/>
              <a:buNone/>
            </a:pPr>
            <a:r>
              <a:rPr lang="en-GB" sz="2000" u="sng" dirty="0">
                <a:solidFill>
                  <a:schemeClr val="bg1"/>
                </a:solidFill>
                <a:hlinkClick r:id="rId3">
                  <a:extLst>
                    <a:ext uri="{A12FA001-AC4F-418D-AE19-62706E023703}">
                      <ahyp:hlinkClr xmlns:ahyp="http://schemas.microsoft.com/office/drawing/2018/hyperlinkcolor" val="tx"/>
                    </a:ext>
                  </a:extLst>
                </a:hlinkClick>
              </a:rPr>
              <a:t>Find out here!</a:t>
            </a:r>
            <a:endParaRPr sz="2000" dirty="0">
              <a:solidFill>
                <a:schemeClr val="bg1"/>
              </a:solidFill>
            </a:endParaRPr>
          </a:p>
        </p:txBody>
      </p:sp>
      <p:sp>
        <p:nvSpPr>
          <p:cNvPr id="374" name="Google Shape;374;p13"/>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75" name="Google Shape;375;p13"/>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14</a:t>
            </a:fld>
            <a:endParaRPr sz="1800" b="1" dirty="0">
              <a:solidFill>
                <a:schemeClr val="lt1"/>
              </a:solidFill>
              <a:latin typeface="Arial"/>
              <a:ea typeface="Arial"/>
              <a:cs typeface="Arial"/>
              <a:sym typeface="Arial"/>
            </a:endParaRPr>
          </a:p>
        </p:txBody>
      </p:sp>
      <p:grpSp>
        <p:nvGrpSpPr>
          <p:cNvPr id="376" name="Google Shape;376;p13"/>
          <p:cNvGrpSpPr/>
          <p:nvPr/>
        </p:nvGrpSpPr>
        <p:grpSpPr>
          <a:xfrm>
            <a:off x="9372600" y="1649488"/>
            <a:ext cx="6085778" cy="6617432"/>
            <a:chOff x="9783878" y="1649488"/>
            <a:chExt cx="5674500" cy="6170225"/>
          </a:xfrm>
        </p:grpSpPr>
        <p:pic>
          <p:nvPicPr>
            <p:cNvPr id="377" name="Google Shape;377;p13"/>
            <p:cNvPicPr preferRelativeResize="0"/>
            <p:nvPr/>
          </p:nvPicPr>
          <p:blipFill rotWithShape="1">
            <a:blip r:embed="rId4">
              <a:alphaModFix/>
            </a:blip>
            <a:srcRect/>
            <a:stretch/>
          </p:blipFill>
          <p:spPr>
            <a:xfrm>
              <a:off x="9783879" y="1659075"/>
              <a:ext cx="2837251" cy="3165338"/>
            </a:xfrm>
            <a:prstGeom prst="rect">
              <a:avLst/>
            </a:prstGeom>
            <a:noFill/>
            <a:ln>
              <a:noFill/>
            </a:ln>
          </p:spPr>
        </p:pic>
        <p:pic>
          <p:nvPicPr>
            <p:cNvPr id="378" name="Google Shape;378;p13"/>
            <p:cNvPicPr preferRelativeResize="0"/>
            <p:nvPr/>
          </p:nvPicPr>
          <p:blipFill rotWithShape="1">
            <a:blip r:embed="rId5">
              <a:alphaModFix/>
            </a:blip>
            <a:srcRect/>
            <a:stretch/>
          </p:blipFill>
          <p:spPr>
            <a:xfrm>
              <a:off x="9783878" y="4800598"/>
              <a:ext cx="2837250" cy="3019115"/>
            </a:xfrm>
            <a:prstGeom prst="rect">
              <a:avLst/>
            </a:prstGeom>
            <a:noFill/>
            <a:ln>
              <a:noFill/>
            </a:ln>
          </p:spPr>
        </p:pic>
        <p:pic>
          <p:nvPicPr>
            <p:cNvPr id="379" name="Google Shape;379;p13"/>
            <p:cNvPicPr preferRelativeResize="0"/>
            <p:nvPr/>
          </p:nvPicPr>
          <p:blipFill rotWithShape="1">
            <a:blip r:embed="rId6">
              <a:alphaModFix/>
            </a:blip>
            <a:srcRect/>
            <a:stretch/>
          </p:blipFill>
          <p:spPr>
            <a:xfrm>
              <a:off x="12621128" y="4814149"/>
              <a:ext cx="2837250" cy="3005564"/>
            </a:xfrm>
            <a:prstGeom prst="rect">
              <a:avLst/>
            </a:prstGeom>
            <a:noFill/>
            <a:ln>
              <a:noFill/>
            </a:ln>
          </p:spPr>
        </p:pic>
        <p:pic>
          <p:nvPicPr>
            <p:cNvPr id="380" name="Google Shape;380;p13"/>
            <p:cNvPicPr preferRelativeResize="0"/>
            <p:nvPr/>
          </p:nvPicPr>
          <p:blipFill rotWithShape="1">
            <a:blip r:embed="rId7">
              <a:alphaModFix/>
            </a:blip>
            <a:srcRect/>
            <a:stretch/>
          </p:blipFill>
          <p:spPr>
            <a:xfrm>
              <a:off x="12621128" y="1649488"/>
              <a:ext cx="2837250" cy="320040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4"/>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387" name="Google Shape;387;p14"/>
          <p:cNvSpPr txBox="1">
            <a:spLocks noGrp="1"/>
          </p:cNvSpPr>
          <p:nvPr>
            <p:ph type="body" idx="2"/>
          </p:nvPr>
        </p:nvSpPr>
        <p:spPr>
          <a:xfrm>
            <a:off x="541337" y="642938"/>
            <a:ext cx="8431213"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Plastic </a:t>
            </a:r>
            <a:endParaRPr dirty="0"/>
          </a:p>
          <a:p>
            <a:pPr marL="0" lvl="0" indent="0" algn="l" rtl="0">
              <a:lnSpc>
                <a:spcPct val="100000"/>
              </a:lnSpc>
              <a:spcBef>
                <a:spcPts val="1200"/>
              </a:spcBef>
              <a:spcAft>
                <a:spcPts val="0"/>
              </a:spcAft>
              <a:buClr>
                <a:schemeClr val="lt1"/>
              </a:buClr>
              <a:buSzPts val="1800"/>
              <a:buNone/>
            </a:pPr>
            <a:r>
              <a:rPr lang="en-GB" sz="2400" b="0" dirty="0"/>
              <a:t>Different types of plastic are recycled in different ways. </a:t>
            </a:r>
            <a:br>
              <a:rPr lang="en-GB" sz="2400" b="0" dirty="0"/>
            </a:br>
            <a:r>
              <a:rPr lang="en-GB" sz="2400" b="0" dirty="0"/>
              <a:t>When plastics are recycled there is less need for new plastic. </a:t>
            </a:r>
            <a:endParaRPr dirty="0"/>
          </a:p>
          <a:p>
            <a:pPr marL="0" lvl="0" indent="0" algn="l" rtl="0">
              <a:lnSpc>
                <a:spcPct val="100000"/>
              </a:lnSpc>
              <a:spcBef>
                <a:spcPts val="1000"/>
              </a:spcBef>
              <a:spcAft>
                <a:spcPts val="0"/>
              </a:spcAft>
              <a:buClr>
                <a:schemeClr val="lt1"/>
              </a:buClr>
              <a:buSzPts val="1800"/>
              <a:buNone/>
            </a:pPr>
            <a:r>
              <a:rPr lang="en-GB" sz="2400" b="0" dirty="0"/>
              <a:t>Certain types of plastic cannot be made into food-safe products, but they can be recycled into other items.</a:t>
            </a:r>
            <a:endParaRPr dirty="0"/>
          </a:p>
        </p:txBody>
      </p:sp>
      <p:sp>
        <p:nvSpPr>
          <p:cNvPr id="388" name="Google Shape;388;p14"/>
          <p:cNvSpPr>
            <a:spLocks noGrp="1"/>
          </p:cNvSpPr>
          <p:nvPr>
            <p:ph type="body" idx="3"/>
          </p:nvPr>
        </p:nvSpPr>
        <p:spPr>
          <a:xfrm>
            <a:off x="1285876" y="3914776"/>
            <a:ext cx="3402728" cy="3571874"/>
          </a:xfrm>
          <a:prstGeom prst="roundRect">
            <a:avLst>
              <a:gd name="adj" fmla="val 5261"/>
            </a:avLst>
          </a:prstGeom>
          <a:solidFill>
            <a:srgbClr val="0065A1"/>
          </a:solidFill>
          <a:ln>
            <a:noFill/>
          </a:ln>
        </p:spPr>
        <p:txBody>
          <a:bodyPr spcFirstLastPara="1" wrap="square" lIns="216000" tIns="216000" rIns="72000" bIns="216000" anchor="t" anchorCtr="0">
            <a:normAutofit/>
          </a:bodyPr>
          <a:lstStyle/>
          <a:p>
            <a:pPr marL="0" lvl="0" indent="0" algn="l" rtl="0">
              <a:lnSpc>
                <a:spcPct val="100000"/>
              </a:lnSpc>
              <a:spcBef>
                <a:spcPts val="0"/>
              </a:spcBef>
              <a:spcAft>
                <a:spcPts val="0"/>
              </a:spcAft>
              <a:buClr>
                <a:srgbClr val="000000"/>
              </a:buClr>
              <a:buSzPts val="1600"/>
              <a:buNone/>
            </a:pPr>
            <a:r>
              <a:rPr lang="en-GB" dirty="0">
                <a:latin typeface="Arial"/>
                <a:ea typeface="Arial"/>
                <a:cs typeface="Arial"/>
                <a:sym typeface="Arial"/>
              </a:rPr>
              <a:t>Case study </a:t>
            </a:r>
            <a:endParaRPr dirty="0"/>
          </a:p>
          <a:p>
            <a:pPr marL="0" lvl="0" indent="0" algn="l" rtl="0">
              <a:lnSpc>
                <a:spcPct val="100000"/>
              </a:lnSpc>
              <a:spcBef>
                <a:spcPts val="1200"/>
              </a:spcBef>
              <a:spcAft>
                <a:spcPts val="0"/>
              </a:spcAft>
              <a:buClr>
                <a:srgbClr val="000000"/>
              </a:buClr>
              <a:buSzPts val="1600"/>
              <a:buNone/>
            </a:pPr>
            <a:r>
              <a:rPr lang="en-GB" sz="2000" b="0" dirty="0"/>
              <a:t>UK Plastics Pact</a:t>
            </a:r>
            <a:endParaRPr sz="2000" b="0" dirty="0">
              <a:latin typeface="Arial"/>
              <a:ea typeface="Arial"/>
              <a:cs typeface="Arial"/>
              <a:sym typeface="Arial"/>
            </a:endParaRPr>
          </a:p>
          <a:p>
            <a:pPr marL="0" lvl="0" indent="0" algn="l" rtl="0">
              <a:lnSpc>
                <a:spcPct val="100000"/>
              </a:lnSpc>
              <a:spcBef>
                <a:spcPts val="0"/>
              </a:spcBef>
              <a:spcAft>
                <a:spcPts val="0"/>
              </a:spcAft>
              <a:buClr>
                <a:srgbClr val="000000"/>
              </a:buClr>
              <a:buSzPts val="1600"/>
              <a:buNone/>
            </a:pPr>
            <a:r>
              <a:rPr lang="en-GB" sz="2000" b="0" dirty="0"/>
              <a:t>Businesses and the UK </a:t>
            </a:r>
            <a:endParaRPr dirty="0"/>
          </a:p>
          <a:p>
            <a:pPr marL="0" lvl="0" indent="0" algn="l" rtl="0">
              <a:lnSpc>
                <a:spcPct val="100000"/>
              </a:lnSpc>
              <a:spcBef>
                <a:spcPts val="0"/>
              </a:spcBef>
              <a:spcAft>
                <a:spcPts val="0"/>
              </a:spcAft>
              <a:buClr>
                <a:srgbClr val="000000"/>
              </a:buClr>
              <a:buSzPts val="1600"/>
              <a:buNone/>
            </a:pPr>
            <a:r>
              <a:rPr lang="en-GB" sz="2000" b="0" dirty="0"/>
              <a:t>government have</a:t>
            </a:r>
            <a:r>
              <a:rPr lang="en-GB" sz="2000" b="0" dirty="0">
                <a:latin typeface="Arial"/>
                <a:ea typeface="Arial"/>
                <a:cs typeface="Arial"/>
                <a:sym typeface="Arial"/>
              </a:rPr>
              <a:t> committed to </a:t>
            </a:r>
            <a:r>
              <a:rPr lang="en-GB" sz="2000" b="0" dirty="0"/>
              <a:t>100% of plastics packaging being reusable, recyclable or compostable by 2025.</a:t>
            </a:r>
            <a:endParaRPr sz="2000" b="0" dirty="0">
              <a:latin typeface="Arial"/>
              <a:ea typeface="Arial"/>
              <a:cs typeface="Arial"/>
              <a:sym typeface="Arial"/>
            </a:endParaRPr>
          </a:p>
        </p:txBody>
      </p:sp>
      <p:sp>
        <p:nvSpPr>
          <p:cNvPr id="389" name="Google Shape;389;p14"/>
          <p:cNvSpPr>
            <a:spLocks noGrp="1"/>
          </p:cNvSpPr>
          <p:nvPr>
            <p:ph type="body" idx="4"/>
          </p:nvPr>
        </p:nvSpPr>
        <p:spPr>
          <a:xfrm>
            <a:off x="5444379" y="3914776"/>
            <a:ext cx="3086100" cy="1896037"/>
          </a:xfrm>
          <a:prstGeom prst="roundRect">
            <a:avLst>
              <a:gd name="adj" fmla="val 7143"/>
            </a:avLst>
          </a:prstGeom>
          <a:solidFill>
            <a:srgbClr val="006937"/>
          </a:solidFill>
          <a:ln>
            <a:noFill/>
          </a:ln>
        </p:spPr>
        <p:txBody>
          <a:bodyPr spcFirstLastPara="1" wrap="square" lIns="216000" tIns="216000" rIns="216000" bIns="216000" anchor="t" anchorCtr="0">
            <a:normAutofit/>
          </a:bodyPr>
          <a:lstStyle/>
          <a:p>
            <a:pPr marL="0" lvl="0" indent="0" algn="l" rtl="0">
              <a:lnSpc>
                <a:spcPct val="100000"/>
              </a:lnSpc>
              <a:spcBef>
                <a:spcPts val="0"/>
              </a:spcBef>
              <a:spcAft>
                <a:spcPts val="0"/>
              </a:spcAft>
              <a:buClr>
                <a:schemeClr val="lt1"/>
              </a:buClr>
              <a:buSzPts val="2000"/>
              <a:buNone/>
            </a:pPr>
            <a:r>
              <a:rPr lang="en-GB" sz="2000" dirty="0"/>
              <a:t>How is plastic recycled?</a:t>
            </a:r>
            <a:endParaRPr dirty="0"/>
          </a:p>
          <a:p>
            <a:pPr marL="0" lvl="0" indent="0" algn="l" rtl="0">
              <a:lnSpc>
                <a:spcPct val="100000"/>
              </a:lnSpc>
              <a:spcBef>
                <a:spcPts val="0"/>
              </a:spcBef>
              <a:spcAft>
                <a:spcPts val="0"/>
              </a:spcAft>
              <a:buClr>
                <a:schemeClr val="lt1"/>
              </a:buClr>
              <a:buSzPts val="2000"/>
              <a:buNone/>
            </a:pPr>
            <a:endParaRPr sz="2000" dirty="0"/>
          </a:p>
          <a:p>
            <a:pPr marL="0" lvl="0" indent="0" algn="l" rtl="0">
              <a:lnSpc>
                <a:spcPct val="100000"/>
              </a:lnSpc>
              <a:spcBef>
                <a:spcPts val="0"/>
              </a:spcBef>
              <a:spcAft>
                <a:spcPts val="0"/>
              </a:spcAft>
              <a:buClr>
                <a:schemeClr val="lt1"/>
              </a:buClr>
              <a:buSzPts val="2000"/>
              <a:buNone/>
            </a:pPr>
            <a:r>
              <a:rPr lang="en-GB" sz="2000" u="sng" dirty="0">
                <a:solidFill>
                  <a:schemeClr val="bg1"/>
                </a:solidFill>
                <a:hlinkClick r:id="rId3">
                  <a:extLst>
                    <a:ext uri="{A12FA001-AC4F-418D-AE19-62706E023703}">
                      <ahyp:hlinkClr xmlns:ahyp="http://schemas.microsoft.com/office/drawing/2018/hyperlinkcolor" val="tx"/>
                    </a:ext>
                  </a:extLst>
                </a:hlinkClick>
              </a:rPr>
              <a:t>Find out here!</a:t>
            </a:r>
            <a:endParaRPr dirty="0">
              <a:solidFill>
                <a:schemeClr val="bg1"/>
              </a:solidFill>
            </a:endParaRPr>
          </a:p>
        </p:txBody>
      </p:sp>
      <p:sp>
        <p:nvSpPr>
          <p:cNvPr id="390" name="Google Shape;390;p14"/>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391" name="Google Shape;391;p14"/>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15</a:t>
            </a:fld>
            <a:endParaRPr sz="1800" b="1" dirty="0">
              <a:solidFill>
                <a:schemeClr val="lt1"/>
              </a:solidFill>
              <a:latin typeface="Arial"/>
              <a:ea typeface="Arial"/>
              <a:cs typeface="Arial"/>
              <a:sym typeface="Arial"/>
            </a:endParaRPr>
          </a:p>
        </p:txBody>
      </p:sp>
      <p:grpSp>
        <p:nvGrpSpPr>
          <p:cNvPr id="392" name="Google Shape;392;p14"/>
          <p:cNvGrpSpPr/>
          <p:nvPr/>
        </p:nvGrpSpPr>
        <p:grpSpPr>
          <a:xfrm>
            <a:off x="9286255" y="1987879"/>
            <a:ext cx="6145366" cy="6281827"/>
            <a:chOff x="9286255" y="1987879"/>
            <a:chExt cx="6145366" cy="6281827"/>
          </a:xfrm>
        </p:grpSpPr>
        <p:pic>
          <p:nvPicPr>
            <p:cNvPr id="393" name="Google Shape;393;p14"/>
            <p:cNvPicPr preferRelativeResize="0"/>
            <p:nvPr/>
          </p:nvPicPr>
          <p:blipFill rotWithShape="1">
            <a:blip r:embed="rId4">
              <a:alphaModFix/>
            </a:blip>
            <a:srcRect/>
            <a:stretch/>
          </p:blipFill>
          <p:spPr>
            <a:xfrm>
              <a:off x="9286255" y="1987879"/>
              <a:ext cx="3086100" cy="2907847"/>
            </a:xfrm>
            <a:prstGeom prst="rect">
              <a:avLst/>
            </a:prstGeom>
            <a:noFill/>
            <a:ln>
              <a:noFill/>
            </a:ln>
          </p:spPr>
        </p:pic>
        <p:pic>
          <p:nvPicPr>
            <p:cNvPr id="394" name="Google Shape;394;p14"/>
            <p:cNvPicPr preferRelativeResize="0"/>
            <p:nvPr/>
          </p:nvPicPr>
          <p:blipFill rotWithShape="1">
            <a:blip r:embed="rId5">
              <a:alphaModFix/>
            </a:blip>
            <a:srcRect/>
            <a:stretch/>
          </p:blipFill>
          <p:spPr>
            <a:xfrm>
              <a:off x="12372356" y="1988931"/>
              <a:ext cx="3059264" cy="2954560"/>
            </a:xfrm>
            <a:prstGeom prst="rect">
              <a:avLst/>
            </a:prstGeom>
            <a:noFill/>
            <a:ln>
              <a:noFill/>
            </a:ln>
          </p:spPr>
        </p:pic>
        <p:pic>
          <p:nvPicPr>
            <p:cNvPr id="395" name="Google Shape;395;p14"/>
            <p:cNvPicPr preferRelativeResize="0"/>
            <p:nvPr/>
          </p:nvPicPr>
          <p:blipFill rotWithShape="1">
            <a:blip r:embed="rId6">
              <a:alphaModFix/>
            </a:blip>
            <a:srcRect/>
            <a:stretch/>
          </p:blipFill>
          <p:spPr>
            <a:xfrm>
              <a:off x="9286255" y="4676099"/>
              <a:ext cx="6145366" cy="3593607"/>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15"/>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402" name="Google Shape;402;p15"/>
          <p:cNvSpPr txBox="1">
            <a:spLocks noGrp="1"/>
          </p:cNvSpPr>
          <p:nvPr>
            <p:ph type="body" idx="2"/>
          </p:nvPr>
        </p:nvSpPr>
        <p:spPr>
          <a:xfrm>
            <a:off x="541337" y="642938"/>
            <a:ext cx="7587457"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Metal </a:t>
            </a:r>
            <a:endParaRPr dirty="0"/>
          </a:p>
          <a:p>
            <a:pPr marL="0" lvl="0" indent="0" algn="l" rtl="0">
              <a:lnSpc>
                <a:spcPct val="115000"/>
              </a:lnSpc>
              <a:spcBef>
                <a:spcPts val="1200"/>
              </a:spcBef>
              <a:spcAft>
                <a:spcPts val="0"/>
              </a:spcAft>
              <a:buClr>
                <a:schemeClr val="lt1"/>
              </a:buClr>
              <a:buSzPts val="1800"/>
              <a:buNone/>
            </a:pPr>
            <a:r>
              <a:rPr lang="en-GB" sz="2400" b="0" dirty="0"/>
              <a:t>Anything made of aluminium can be recycled infinitely. </a:t>
            </a:r>
            <a:endParaRPr dirty="0"/>
          </a:p>
          <a:p>
            <a:pPr marL="0" lvl="0" indent="0" algn="l" rtl="0">
              <a:lnSpc>
                <a:spcPct val="115000"/>
              </a:lnSpc>
              <a:spcBef>
                <a:spcPts val="1000"/>
              </a:spcBef>
              <a:spcAft>
                <a:spcPts val="0"/>
              </a:spcAft>
              <a:buClr>
                <a:schemeClr val="lt1"/>
              </a:buClr>
              <a:buSzPts val="1800"/>
              <a:buNone/>
            </a:pPr>
            <a:r>
              <a:rPr lang="en-GB" sz="2400" b="0" dirty="0"/>
              <a:t>All can be melted down and used to make the same (or other) products again.</a:t>
            </a:r>
            <a:endParaRPr dirty="0"/>
          </a:p>
        </p:txBody>
      </p:sp>
      <p:sp>
        <p:nvSpPr>
          <p:cNvPr id="403" name="Google Shape;403;p15"/>
          <p:cNvSpPr>
            <a:spLocks noGrp="1"/>
          </p:cNvSpPr>
          <p:nvPr>
            <p:ph type="body" idx="3"/>
          </p:nvPr>
        </p:nvSpPr>
        <p:spPr>
          <a:xfrm>
            <a:off x="1285876" y="3914776"/>
            <a:ext cx="3824004" cy="3571874"/>
          </a:xfrm>
          <a:prstGeom prst="roundRect">
            <a:avLst>
              <a:gd name="adj" fmla="val 4884"/>
            </a:avLst>
          </a:prstGeom>
          <a:solidFill>
            <a:srgbClr val="0065A1"/>
          </a:solidFill>
          <a:ln>
            <a:noFill/>
          </a:ln>
        </p:spPr>
        <p:txBody>
          <a:bodyPr spcFirstLastPara="1" wrap="square" lIns="216000" tIns="216000" rIns="216000" bIns="216000" anchor="t" anchorCtr="0">
            <a:normAutofit/>
          </a:bodyPr>
          <a:lstStyle/>
          <a:p>
            <a:pPr marL="0" lvl="0" indent="0" algn="l" rtl="0">
              <a:lnSpc>
                <a:spcPct val="115000"/>
              </a:lnSpc>
              <a:spcBef>
                <a:spcPts val="0"/>
              </a:spcBef>
              <a:spcAft>
                <a:spcPts val="0"/>
              </a:spcAft>
              <a:buClr>
                <a:srgbClr val="000000"/>
              </a:buClr>
              <a:buSzPts val="1600"/>
              <a:buNone/>
            </a:pPr>
            <a:r>
              <a:rPr lang="en-GB" dirty="0">
                <a:latin typeface="Arial"/>
                <a:ea typeface="Arial"/>
                <a:cs typeface="Arial"/>
                <a:sym typeface="Arial"/>
              </a:rPr>
              <a:t>Case study</a:t>
            </a:r>
            <a:endParaRPr dirty="0"/>
          </a:p>
          <a:p>
            <a:pPr marL="0" lvl="0" indent="0" algn="l" rtl="0">
              <a:lnSpc>
                <a:spcPct val="115000"/>
              </a:lnSpc>
              <a:spcBef>
                <a:spcPts val="1200"/>
              </a:spcBef>
              <a:spcAft>
                <a:spcPts val="0"/>
              </a:spcAft>
              <a:buClr>
                <a:srgbClr val="000000"/>
              </a:buClr>
              <a:buSzPts val="1600"/>
              <a:buNone/>
            </a:pPr>
            <a:r>
              <a:rPr lang="en-GB" sz="2000" dirty="0" err="1">
                <a:latin typeface="Arial"/>
                <a:ea typeface="Arial"/>
                <a:cs typeface="Arial"/>
                <a:sym typeface="Arial"/>
              </a:rPr>
              <a:t>Fairphone</a:t>
            </a:r>
            <a:endParaRPr dirty="0"/>
          </a:p>
          <a:p>
            <a:pPr marL="0" lvl="0" indent="0" algn="l" rtl="0">
              <a:lnSpc>
                <a:spcPct val="115000"/>
              </a:lnSpc>
              <a:spcBef>
                <a:spcPts val="0"/>
              </a:spcBef>
              <a:spcAft>
                <a:spcPts val="0"/>
              </a:spcAft>
              <a:buClr>
                <a:srgbClr val="000000"/>
              </a:buClr>
              <a:buSzPts val="1600"/>
              <a:buNone/>
            </a:pPr>
            <a:r>
              <a:rPr lang="en-GB" sz="2000" b="0" dirty="0" err="1">
                <a:latin typeface="Arial"/>
                <a:ea typeface="Arial"/>
                <a:cs typeface="Arial"/>
                <a:sym typeface="Arial"/>
              </a:rPr>
              <a:t>Fairphone</a:t>
            </a:r>
            <a:r>
              <a:rPr lang="en-GB" sz="2000" b="0" dirty="0">
                <a:latin typeface="Arial"/>
                <a:ea typeface="Arial"/>
                <a:cs typeface="Arial"/>
                <a:sym typeface="Arial"/>
              </a:rPr>
              <a:t> recycle old, unwanted mobile phones to recycle the valuable materials, such as precious metals inside.</a:t>
            </a:r>
            <a:endParaRPr dirty="0"/>
          </a:p>
        </p:txBody>
      </p:sp>
      <p:sp>
        <p:nvSpPr>
          <p:cNvPr id="404" name="Google Shape;404;p15"/>
          <p:cNvSpPr>
            <a:spLocks noGrp="1"/>
          </p:cNvSpPr>
          <p:nvPr>
            <p:ph type="body" idx="4"/>
          </p:nvPr>
        </p:nvSpPr>
        <p:spPr>
          <a:xfrm>
            <a:off x="5444379" y="3957278"/>
            <a:ext cx="3086100" cy="1896037"/>
          </a:xfrm>
          <a:prstGeom prst="roundRect">
            <a:avLst>
              <a:gd name="adj" fmla="val 7143"/>
            </a:avLst>
          </a:prstGeom>
          <a:solidFill>
            <a:srgbClr val="006937"/>
          </a:solidFill>
          <a:ln>
            <a:noFill/>
          </a:ln>
        </p:spPr>
        <p:txBody>
          <a:bodyPr spcFirstLastPara="1" wrap="square" lIns="216000" tIns="216000" rIns="216000" bIns="216000" anchor="t" anchorCtr="0">
            <a:normAutofit/>
          </a:bodyPr>
          <a:lstStyle/>
          <a:p>
            <a:pPr marL="0" lvl="0" indent="0" algn="l" rtl="0">
              <a:lnSpc>
                <a:spcPct val="100000"/>
              </a:lnSpc>
              <a:spcBef>
                <a:spcPts val="0"/>
              </a:spcBef>
              <a:spcAft>
                <a:spcPts val="0"/>
              </a:spcAft>
              <a:buClr>
                <a:schemeClr val="lt1"/>
              </a:buClr>
              <a:buSzPts val="2000"/>
              <a:buNone/>
            </a:pPr>
            <a:r>
              <a:rPr lang="en-GB" sz="2000" dirty="0"/>
              <a:t>How is metal recycled?</a:t>
            </a:r>
            <a:endParaRPr dirty="0"/>
          </a:p>
          <a:p>
            <a:pPr marL="0" lvl="0" indent="0" algn="l" rtl="0">
              <a:lnSpc>
                <a:spcPct val="100000"/>
              </a:lnSpc>
              <a:spcBef>
                <a:spcPts val="0"/>
              </a:spcBef>
              <a:spcAft>
                <a:spcPts val="0"/>
              </a:spcAft>
              <a:buClr>
                <a:schemeClr val="lt1"/>
              </a:buClr>
              <a:buSzPts val="2000"/>
              <a:buNone/>
            </a:pPr>
            <a:endParaRPr sz="2000" dirty="0"/>
          </a:p>
          <a:p>
            <a:pPr marL="0" lvl="0" indent="0" algn="l" rtl="0">
              <a:lnSpc>
                <a:spcPct val="100000"/>
              </a:lnSpc>
              <a:spcBef>
                <a:spcPts val="0"/>
              </a:spcBef>
              <a:spcAft>
                <a:spcPts val="0"/>
              </a:spcAft>
              <a:buClr>
                <a:schemeClr val="lt1"/>
              </a:buClr>
              <a:buSzPts val="2000"/>
              <a:buNone/>
            </a:pPr>
            <a:r>
              <a:rPr lang="en-GB" sz="2000" u="sng" dirty="0">
                <a:solidFill>
                  <a:schemeClr val="bg1"/>
                </a:solidFill>
                <a:hlinkClick r:id="rId3">
                  <a:extLst>
                    <a:ext uri="{A12FA001-AC4F-418D-AE19-62706E023703}">
                      <ahyp:hlinkClr xmlns:ahyp="http://schemas.microsoft.com/office/drawing/2018/hyperlinkcolor" val="tx"/>
                    </a:ext>
                  </a:extLst>
                </a:hlinkClick>
              </a:rPr>
              <a:t>Find out here!</a:t>
            </a:r>
            <a:endParaRPr sz="2000" dirty="0">
              <a:solidFill>
                <a:schemeClr val="bg1"/>
              </a:solidFill>
            </a:endParaRPr>
          </a:p>
        </p:txBody>
      </p:sp>
      <p:sp>
        <p:nvSpPr>
          <p:cNvPr id="405" name="Google Shape;405;p15"/>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06" name="Google Shape;406;p15"/>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16</a:t>
            </a:fld>
            <a:endParaRPr sz="1800" b="1">
              <a:solidFill>
                <a:schemeClr val="lt1"/>
              </a:solidFill>
              <a:latin typeface="Arial"/>
              <a:ea typeface="Arial"/>
              <a:cs typeface="Arial"/>
              <a:sym typeface="Arial"/>
            </a:endParaRPr>
          </a:p>
        </p:txBody>
      </p:sp>
      <p:pic>
        <p:nvPicPr>
          <p:cNvPr id="407" name="Google Shape;407;p15"/>
          <p:cNvPicPr preferRelativeResize="0">
            <a:picLocks noGrp="1"/>
          </p:cNvPicPr>
          <p:nvPr>
            <p:ph type="pic" idx="5"/>
          </p:nvPr>
        </p:nvPicPr>
        <p:blipFill rotWithShape="1">
          <a:blip r:embed="rId4">
            <a:alphaModFix/>
          </a:blip>
          <a:srcRect/>
          <a:stretch/>
        </p:blipFill>
        <p:spPr>
          <a:xfrm>
            <a:off x="9188183" y="4869998"/>
            <a:ext cx="6270195" cy="3399708"/>
          </a:xfrm>
          <a:prstGeom prst="rect">
            <a:avLst/>
          </a:prstGeom>
          <a:solidFill>
            <a:srgbClr val="F2F2F2"/>
          </a:solidFill>
          <a:ln>
            <a:noFill/>
          </a:ln>
        </p:spPr>
      </p:pic>
      <p:pic>
        <p:nvPicPr>
          <p:cNvPr id="408" name="Google Shape;408;p15"/>
          <p:cNvPicPr preferRelativeResize="0"/>
          <p:nvPr/>
        </p:nvPicPr>
        <p:blipFill rotWithShape="1">
          <a:blip r:embed="rId5">
            <a:alphaModFix/>
          </a:blip>
          <a:srcRect/>
          <a:stretch/>
        </p:blipFill>
        <p:spPr>
          <a:xfrm>
            <a:off x="9188183" y="1900595"/>
            <a:ext cx="6270195" cy="339970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16"/>
          <p:cNvSpPr>
            <a:spLocks noGrp="1"/>
          </p:cNvSpPr>
          <p:nvPr>
            <p:ph type="body" idx="1"/>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415" name="Google Shape;415;p16"/>
          <p:cNvSpPr txBox="1">
            <a:spLocks noGrp="1"/>
          </p:cNvSpPr>
          <p:nvPr>
            <p:ph type="body" idx="2"/>
          </p:nvPr>
        </p:nvSpPr>
        <p:spPr>
          <a:xfrm>
            <a:off x="541337" y="642938"/>
            <a:ext cx="7888287"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Glass</a:t>
            </a:r>
            <a:endParaRPr dirty="0"/>
          </a:p>
          <a:p>
            <a:pPr marL="0" lvl="2" indent="0" algn="l" rtl="0">
              <a:lnSpc>
                <a:spcPct val="115000"/>
              </a:lnSpc>
              <a:spcBef>
                <a:spcPts val="1200"/>
              </a:spcBef>
              <a:spcAft>
                <a:spcPts val="0"/>
              </a:spcAft>
              <a:buClr>
                <a:schemeClr val="lt1"/>
              </a:buClr>
              <a:buSzPts val="1800"/>
              <a:buNone/>
            </a:pPr>
            <a:r>
              <a:rPr lang="en-GB" sz="2400" b="0" dirty="0"/>
              <a:t>Glass does not decompose and so it puts a great strain on landfills.</a:t>
            </a:r>
            <a:endParaRPr dirty="0"/>
          </a:p>
          <a:p>
            <a:pPr marL="0" lvl="2" indent="0" algn="l" rtl="0">
              <a:lnSpc>
                <a:spcPct val="115000"/>
              </a:lnSpc>
              <a:spcBef>
                <a:spcPts val="1000"/>
              </a:spcBef>
              <a:spcAft>
                <a:spcPts val="0"/>
              </a:spcAft>
              <a:buClr>
                <a:schemeClr val="lt1"/>
              </a:buClr>
              <a:buSzPts val="1800"/>
              <a:buNone/>
            </a:pPr>
            <a:r>
              <a:rPr lang="en-GB" sz="2400" b="0" dirty="0"/>
              <a:t>Glass can be recycled endlessly. Items made from recycled glass are of the same high quality as those made from new raw materials.</a:t>
            </a:r>
            <a:endParaRPr dirty="0"/>
          </a:p>
        </p:txBody>
      </p:sp>
      <p:sp>
        <p:nvSpPr>
          <p:cNvPr id="416" name="Google Shape;416;p16"/>
          <p:cNvSpPr>
            <a:spLocks noGrp="1"/>
          </p:cNvSpPr>
          <p:nvPr>
            <p:ph type="body" idx="3"/>
          </p:nvPr>
        </p:nvSpPr>
        <p:spPr>
          <a:xfrm>
            <a:off x="1285876" y="3995458"/>
            <a:ext cx="6572250" cy="3481108"/>
          </a:xfrm>
          <a:prstGeom prst="roundRect">
            <a:avLst>
              <a:gd name="adj" fmla="val 7143"/>
            </a:avLst>
          </a:prstGeom>
          <a:solidFill>
            <a:srgbClr val="0065A1"/>
          </a:solidFill>
          <a:ln>
            <a:noFill/>
          </a:ln>
        </p:spPr>
        <p:txBody>
          <a:bodyPr spcFirstLastPara="1" wrap="square" lIns="216000" tIns="216000" rIns="216000" bIns="216000" anchor="ctr" anchorCtr="0">
            <a:normAutofit/>
          </a:bodyPr>
          <a:lstStyle/>
          <a:p>
            <a:pPr marL="0" lvl="0" indent="0" algn="l" rtl="0">
              <a:lnSpc>
                <a:spcPct val="115000"/>
              </a:lnSpc>
              <a:spcBef>
                <a:spcPts val="0"/>
              </a:spcBef>
              <a:spcAft>
                <a:spcPts val="0"/>
              </a:spcAft>
              <a:buClr>
                <a:srgbClr val="000000"/>
              </a:buClr>
              <a:buSzPts val="1600"/>
              <a:buNone/>
            </a:pPr>
            <a:r>
              <a:rPr lang="en-GB">
                <a:latin typeface="Arial"/>
                <a:ea typeface="Arial"/>
                <a:cs typeface="Arial"/>
                <a:sym typeface="Arial"/>
              </a:rPr>
              <a:t>Case study </a:t>
            </a:r>
            <a:endParaRPr/>
          </a:p>
          <a:p>
            <a:pPr marL="0" lvl="0" indent="0" algn="l" rtl="0">
              <a:lnSpc>
                <a:spcPct val="115000"/>
              </a:lnSpc>
              <a:spcBef>
                <a:spcPts val="1200"/>
              </a:spcBef>
              <a:spcAft>
                <a:spcPts val="0"/>
              </a:spcAft>
              <a:buClr>
                <a:srgbClr val="000000"/>
              </a:buClr>
              <a:buSzPts val="1600"/>
              <a:buNone/>
            </a:pPr>
            <a:r>
              <a:rPr lang="en-GB" sz="2000">
                <a:latin typeface="Arial"/>
                <a:ea typeface="Arial"/>
                <a:cs typeface="Arial"/>
                <a:sym typeface="Arial"/>
              </a:rPr>
              <a:t>Scotland’s Deposit Return Scheme</a:t>
            </a:r>
            <a:endParaRPr/>
          </a:p>
          <a:p>
            <a:pPr marL="0" lvl="0" indent="0" algn="l" rtl="0">
              <a:lnSpc>
                <a:spcPct val="115000"/>
              </a:lnSpc>
              <a:spcBef>
                <a:spcPts val="0"/>
              </a:spcBef>
              <a:spcAft>
                <a:spcPts val="0"/>
              </a:spcAft>
              <a:buClr>
                <a:srgbClr val="000000"/>
              </a:buClr>
              <a:buSzPts val="1600"/>
              <a:buNone/>
            </a:pPr>
            <a:r>
              <a:rPr lang="en-GB" sz="2000" b="0">
                <a:latin typeface="Arial"/>
                <a:ea typeface="Arial"/>
                <a:cs typeface="Arial"/>
                <a:sym typeface="Arial"/>
              </a:rPr>
              <a:t>From 1 July 2022, people in Scotland will pay a small deposit of 20p when they buy a drink in a single-use container made from glass, PET plastic and metal. They then get the deposit back when they return the empty bottle or can.</a:t>
            </a:r>
            <a:endParaRPr/>
          </a:p>
        </p:txBody>
      </p:sp>
      <p:sp>
        <p:nvSpPr>
          <p:cNvPr id="417" name="Google Shape;417;p16"/>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18" name="Google Shape;418;p16"/>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17</a:t>
            </a:fld>
            <a:endParaRPr sz="1800" b="1">
              <a:solidFill>
                <a:schemeClr val="lt1"/>
              </a:solidFill>
              <a:latin typeface="Arial"/>
              <a:ea typeface="Arial"/>
              <a:cs typeface="Arial"/>
              <a:sym typeface="Arial"/>
            </a:endParaRPr>
          </a:p>
        </p:txBody>
      </p:sp>
      <p:pic>
        <p:nvPicPr>
          <p:cNvPr id="419" name="Google Shape;419;p16"/>
          <p:cNvPicPr preferRelativeResize="0"/>
          <p:nvPr/>
        </p:nvPicPr>
        <p:blipFill rotWithShape="1">
          <a:blip r:embed="rId3">
            <a:alphaModFix/>
          </a:blip>
          <a:srcRect/>
          <a:stretch/>
        </p:blipFill>
        <p:spPr>
          <a:xfrm>
            <a:off x="9152074" y="1419182"/>
            <a:ext cx="6306993" cy="3405231"/>
          </a:xfrm>
          <a:prstGeom prst="rect">
            <a:avLst/>
          </a:prstGeom>
          <a:noFill/>
          <a:ln>
            <a:noFill/>
          </a:ln>
        </p:spPr>
      </p:pic>
      <p:pic>
        <p:nvPicPr>
          <p:cNvPr id="420" name="Google Shape;420;p16"/>
          <p:cNvPicPr preferRelativeResize="0">
            <a:picLocks noGrp="1"/>
          </p:cNvPicPr>
          <p:nvPr>
            <p:ph type="pic" idx="5"/>
          </p:nvPr>
        </p:nvPicPr>
        <p:blipFill rotWithShape="1">
          <a:blip r:embed="rId4">
            <a:alphaModFix/>
          </a:blip>
          <a:srcRect/>
          <a:stretch/>
        </p:blipFill>
        <p:spPr>
          <a:xfrm>
            <a:off x="9152075" y="4824413"/>
            <a:ext cx="6306993" cy="340522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17"/>
          <p:cNvSpPr>
            <a:spLocks noGrp="1"/>
          </p:cNvSpPr>
          <p:nvPr>
            <p:ph type="body" idx="1"/>
          </p:nvPr>
        </p:nvSpPr>
        <p:spPr>
          <a:xfrm rot="5400000">
            <a:off x="1840501" y="-1840498"/>
            <a:ext cx="4320000" cy="8001001"/>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427" name="Google Shape;427;p17"/>
          <p:cNvSpPr txBox="1">
            <a:spLocks noGrp="1"/>
          </p:cNvSpPr>
          <p:nvPr>
            <p:ph type="body" idx="2"/>
          </p:nvPr>
        </p:nvSpPr>
        <p:spPr>
          <a:xfrm>
            <a:off x="541338" y="642938"/>
            <a:ext cx="5259387" cy="29575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a:t>Food waste</a:t>
            </a:r>
            <a:endParaRPr/>
          </a:p>
          <a:p>
            <a:pPr marL="0" lvl="1" indent="0" algn="l" rtl="0">
              <a:lnSpc>
                <a:spcPct val="100000"/>
              </a:lnSpc>
              <a:spcBef>
                <a:spcPts val="1867"/>
              </a:spcBef>
              <a:spcAft>
                <a:spcPts val="0"/>
              </a:spcAft>
              <a:buClr>
                <a:schemeClr val="lt1"/>
              </a:buClr>
              <a:buSzPts val="2400"/>
              <a:buNone/>
            </a:pPr>
            <a:r>
              <a:rPr lang="en-GB" b="0"/>
              <a:t>Food waste can be turned into compost (a nutrient-rich soil) which can be used to grow more food.</a:t>
            </a:r>
            <a:endParaRPr/>
          </a:p>
        </p:txBody>
      </p:sp>
      <p:sp>
        <p:nvSpPr>
          <p:cNvPr id="428" name="Google Shape;428;p17"/>
          <p:cNvSpPr>
            <a:spLocks noGrp="1"/>
          </p:cNvSpPr>
          <p:nvPr>
            <p:ph type="body" idx="3"/>
          </p:nvPr>
        </p:nvSpPr>
        <p:spPr>
          <a:xfrm>
            <a:off x="1285875" y="3914776"/>
            <a:ext cx="3771899" cy="4029074"/>
          </a:xfrm>
          <a:prstGeom prst="roundRect">
            <a:avLst>
              <a:gd name="adj" fmla="val 7143"/>
            </a:avLst>
          </a:prstGeom>
          <a:solidFill>
            <a:srgbClr val="0065A1"/>
          </a:solidFill>
          <a:ln>
            <a:noFill/>
          </a:ln>
        </p:spPr>
        <p:txBody>
          <a:bodyPr spcFirstLastPara="1" wrap="square" lIns="216000" tIns="216000" rIns="216000" bIns="216000" anchor="ctr" anchorCtr="0">
            <a:normAutofit/>
          </a:bodyPr>
          <a:lstStyle/>
          <a:p>
            <a:pPr marL="0" lvl="0" indent="0" algn="l" rtl="0">
              <a:lnSpc>
                <a:spcPct val="100000"/>
              </a:lnSpc>
              <a:spcBef>
                <a:spcPts val="0"/>
              </a:spcBef>
              <a:spcAft>
                <a:spcPts val="0"/>
              </a:spcAft>
              <a:buClr>
                <a:srgbClr val="000000"/>
              </a:buClr>
              <a:buSzPts val="1600"/>
              <a:buNone/>
            </a:pPr>
            <a:r>
              <a:rPr lang="en-GB" sz="3010">
                <a:latin typeface="Arial"/>
                <a:ea typeface="Arial"/>
                <a:cs typeface="Arial"/>
                <a:sym typeface="Arial"/>
              </a:rPr>
              <a:t>Case study  </a:t>
            </a:r>
            <a:endParaRPr/>
          </a:p>
          <a:p>
            <a:pPr marL="0" lvl="0" indent="0" algn="l" rtl="0">
              <a:lnSpc>
                <a:spcPct val="100000"/>
              </a:lnSpc>
              <a:spcBef>
                <a:spcPts val="1200"/>
              </a:spcBef>
              <a:spcAft>
                <a:spcPts val="0"/>
              </a:spcAft>
              <a:buClr>
                <a:srgbClr val="000000"/>
              </a:buClr>
              <a:buSzPts val="1600"/>
              <a:buNone/>
            </a:pPr>
            <a:r>
              <a:rPr lang="en-GB" sz="2240">
                <a:latin typeface="Arial"/>
                <a:ea typeface="Arial"/>
                <a:cs typeface="Arial"/>
                <a:sym typeface="Arial"/>
              </a:rPr>
              <a:t>Ealing Council</a:t>
            </a:r>
            <a:endParaRPr/>
          </a:p>
          <a:p>
            <a:pPr marL="0" lvl="0" indent="0" algn="l" rtl="0">
              <a:lnSpc>
                <a:spcPct val="100000"/>
              </a:lnSpc>
              <a:spcBef>
                <a:spcPts val="0"/>
              </a:spcBef>
              <a:spcAft>
                <a:spcPts val="0"/>
              </a:spcAft>
              <a:buClr>
                <a:srgbClr val="000000"/>
              </a:buClr>
              <a:buSzPts val="1600"/>
              <a:buNone/>
            </a:pPr>
            <a:r>
              <a:rPr lang="en-GB" sz="2240" b="0">
                <a:latin typeface="Arial"/>
                <a:ea typeface="Arial"/>
                <a:cs typeface="Arial"/>
                <a:sym typeface="Arial"/>
              </a:rPr>
              <a:t>Food waste collected from homes is turned into energy and fertiliser. </a:t>
            </a:r>
            <a:br>
              <a:rPr lang="en-GB" sz="2240" b="0">
                <a:latin typeface="Arial"/>
                <a:ea typeface="Arial"/>
                <a:cs typeface="Arial"/>
                <a:sym typeface="Arial"/>
              </a:rPr>
            </a:br>
            <a:r>
              <a:rPr lang="en-GB" sz="2240" b="0">
                <a:latin typeface="Arial"/>
                <a:ea typeface="Arial"/>
                <a:cs typeface="Arial"/>
                <a:sym typeface="Arial"/>
              </a:rPr>
              <a:t>The electricity produced can either be used locally or exported to the national grid.</a:t>
            </a:r>
            <a:endParaRPr/>
          </a:p>
        </p:txBody>
      </p:sp>
      <p:cxnSp>
        <p:nvCxnSpPr>
          <p:cNvPr id="429" name="Google Shape;429;p17"/>
          <p:cNvCxnSpPr/>
          <p:nvPr/>
        </p:nvCxnSpPr>
        <p:spPr>
          <a:xfrm>
            <a:off x="9686926" y="3044255"/>
            <a:ext cx="811609" cy="0"/>
          </a:xfrm>
          <a:prstGeom prst="straightConnector1">
            <a:avLst/>
          </a:prstGeom>
          <a:noFill/>
          <a:ln w="57150" cap="flat" cmpd="sng">
            <a:solidFill>
              <a:srgbClr val="0065A1"/>
            </a:solidFill>
            <a:prstDash val="solid"/>
            <a:miter lim="800000"/>
            <a:headEnd type="none" w="sm" len="sm"/>
            <a:tailEnd type="none" w="sm" len="sm"/>
          </a:ln>
        </p:spPr>
      </p:cxnSp>
      <p:sp>
        <p:nvSpPr>
          <p:cNvPr id="430" name="Google Shape;430;p17"/>
          <p:cNvSpPr/>
          <p:nvPr/>
        </p:nvSpPr>
        <p:spPr>
          <a:xfrm rot="5400000">
            <a:off x="9823037" y="2908788"/>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31" name="Google Shape;431;p17"/>
          <p:cNvCxnSpPr/>
          <p:nvPr/>
        </p:nvCxnSpPr>
        <p:spPr>
          <a:xfrm>
            <a:off x="9686926" y="6621173"/>
            <a:ext cx="811609" cy="0"/>
          </a:xfrm>
          <a:prstGeom prst="straightConnector1">
            <a:avLst/>
          </a:prstGeom>
          <a:noFill/>
          <a:ln w="57150" cap="flat" cmpd="sng">
            <a:solidFill>
              <a:srgbClr val="0065A1"/>
            </a:solidFill>
            <a:prstDash val="solid"/>
            <a:miter lim="800000"/>
            <a:headEnd type="none" w="sm" len="sm"/>
            <a:tailEnd type="none" w="sm" len="sm"/>
          </a:ln>
        </p:spPr>
      </p:cxnSp>
      <p:sp>
        <p:nvSpPr>
          <p:cNvPr id="432" name="Google Shape;432;p17"/>
          <p:cNvSpPr/>
          <p:nvPr/>
        </p:nvSpPr>
        <p:spPr>
          <a:xfrm rot="-5400000">
            <a:off x="9755802" y="6485706"/>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33" name="Google Shape;433;p17"/>
          <p:cNvCxnSpPr/>
          <p:nvPr/>
        </p:nvCxnSpPr>
        <p:spPr>
          <a:xfrm>
            <a:off x="7906743" y="4466255"/>
            <a:ext cx="0" cy="699300"/>
          </a:xfrm>
          <a:prstGeom prst="straightConnector1">
            <a:avLst/>
          </a:prstGeom>
          <a:noFill/>
          <a:ln w="57150" cap="flat" cmpd="sng">
            <a:solidFill>
              <a:srgbClr val="0065A1"/>
            </a:solidFill>
            <a:prstDash val="solid"/>
            <a:miter lim="800000"/>
            <a:headEnd type="none" w="sm" len="sm"/>
            <a:tailEnd type="none" w="sm" len="sm"/>
          </a:ln>
        </p:spPr>
      </p:cxnSp>
      <p:sp>
        <p:nvSpPr>
          <p:cNvPr id="434" name="Google Shape;434;p17"/>
          <p:cNvSpPr/>
          <p:nvPr/>
        </p:nvSpPr>
        <p:spPr>
          <a:xfrm>
            <a:off x="7617719" y="4656906"/>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35" name="Google Shape;435;p17"/>
          <p:cNvCxnSpPr/>
          <p:nvPr/>
        </p:nvCxnSpPr>
        <p:spPr>
          <a:xfrm rot="10800000">
            <a:off x="12271154" y="4466255"/>
            <a:ext cx="0" cy="699300"/>
          </a:xfrm>
          <a:prstGeom prst="straightConnector1">
            <a:avLst/>
          </a:prstGeom>
          <a:noFill/>
          <a:ln w="57150" cap="flat" cmpd="sng">
            <a:solidFill>
              <a:srgbClr val="0065A1"/>
            </a:solidFill>
            <a:prstDash val="solid"/>
            <a:miter lim="800000"/>
            <a:headEnd type="none" w="sm" len="sm"/>
            <a:tailEnd type="none" w="sm" len="sm"/>
          </a:ln>
        </p:spPr>
      </p:cxnSp>
      <p:sp>
        <p:nvSpPr>
          <p:cNvPr id="436" name="Google Shape;436;p17"/>
          <p:cNvSpPr/>
          <p:nvPr/>
        </p:nvSpPr>
        <p:spPr>
          <a:xfrm rot="10800000">
            <a:off x="11982130" y="4683800"/>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7" name="Google Shape;437;p17"/>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38" name="Google Shape;438;p17"/>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18</a:t>
            </a:fld>
            <a:endParaRPr sz="1800" b="1">
              <a:solidFill>
                <a:schemeClr val="lt1"/>
              </a:solidFill>
              <a:latin typeface="Arial"/>
              <a:ea typeface="Arial"/>
              <a:cs typeface="Arial"/>
              <a:sym typeface="Arial"/>
            </a:endParaRPr>
          </a:p>
        </p:txBody>
      </p:sp>
      <p:pic>
        <p:nvPicPr>
          <p:cNvPr id="439" name="Google Shape;439;p17"/>
          <p:cNvPicPr preferRelativeResize="0">
            <a:picLocks noGrp="1"/>
          </p:cNvPicPr>
          <p:nvPr>
            <p:ph type="pic" idx="4"/>
          </p:nvPr>
        </p:nvPicPr>
        <p:blipFill rotWithShape="1">
          <a:blip r:embed="rId3">
            <a:alphaModFix/>
          </a:blip>
          <a:srcRect/>
          <a:stretch/>
        </p:blipFill>
        <p:spPr>
          <a:xfrm>
            <a:off x="6126560" y="1622255"/>
            <a:ext cx="3560366" cy="2844000"/>
          </a:xfrm>
          <a:prstGeom prst="rect">
            <a:avLst/>
          </a:prstGeom>
          <a:noFill/>
          <a:ln>
            <a:noFill/>
          </a:ln>
        </p:spPr>
      </p:pic>
      <p:pic>
        <p:nvPicPr>
          <p:cNvPr id="440" name="Google Shape;440;p17"/>
          <p:cNvPicPr preferRelativeResize="0">
            <a:picLocks noGrp="1"/>
          </p:cNvPicPr>
          <p:nvPr>
            <p:ph type="pic" idx="5"/>
          </p:nvPr>
        </p:nvPicPr>
        <p:blipFill rotWithShape="1">
          <a:blip r:embed="rId4">
            <a:alphaModFix/>
          </a:blip>
          <a:srcRect/>
          <a:stretch/>
        </p:blipFill>
        <p:spPr>
          <a:xfrm>
            <a:off x="10498535" y="1622255"/>
            <a:ext cx="3560366" cy="2844000"/>
          </a:xfrm>
          <a:prstGeom prst="rect">
            <a:avLst/>
          </a:prstGeom>
          <a:noFill/>
          <a:ln>
            <a:noFill/>
          </a:ln>
        </p:spPr>
      </p:pic>
      <p:pic>
        <p:nvPicPr>
          <p:cNvPr id="441" name="Google Shape;441;p17"/>
          <p:cNvPicPr preferRelativeResize="0">
            <a:picLocks noGrp="1"/>
          </p:cNvPicPr>
          <p:nvPr>
            <p:ph type="pic" idx="6"/>
          </p:nvPr>
        </p:nvPicPr>
        <p:blipFill rotWithShape="1">
          <a:blip r:embed="rId5">
            <a:alphaModFix/>
          </a:blip>
          <a:srcRect/>
          <a:stretch/>
        </p:blipFill>
        <p:spPr>
          <a:xfrm>
            <a:off x="6126560" y="5165555"/>
            <a:ext cx="3560366" cy="2844000"/>
          </a:xfrm>
          <a:prstGeom prst="rect">
            <a:avLst/>
          </a:prstGeom>
          <a:noFill/>
          <a:ln>
            <a:noFill/>
          </a:ln>
        </p:spPr>
      </p:pic>
      <p:pic>
        <p:nvPicPr>
          <p:cNvPr id="442" name="Google Shape;442;p17"/>
          <p:cNvPicPr preferRelativeResize="0">
            <a:picLocks noGrp="1"/>
          </p:cNvPicPr>
          <p:nvPr>
            <p:ph type="pic" idx="7"/>
          </p:nvPr>
        </p:nvPicPr>
        <p:blipFill rotWithShape="1">
          <a:blip r:embed="rId6">
            <a:alphaModFix/>
          </a:blip>
          <a:srcRect/>
          <a:stretch/>
        </p:blipFill>
        <p:spPr>
          <a:xfrm>
            <a:off x="10498535" y="5165555"/>
            <a:ext cx="3560366" cy="2844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8"/>
          <p:cNvSpPr>
            <a:spLocks noGrp="1"/>
          </p:cNvSpPr>
          <p:nvPr>
            <p:ph type="body" idx="1"/>
          </p:nvPr>
        </p:nvSpPr>
        <p:spPr>
          <a:xfrm rot="5400000">
            <a:off x="3061100" y="-3053953"/>
            <a:ext cx="3800472"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pic>
        <p:nvPicPr>
          <p:cNvPr id="449" name="Google Shape;449;p18">
            <a:hlinkClick r:id="rId3"/>
          </p:cNvPr>
          <p:cNvPicPr preferRelativeResize="0"/>
          <p:nvPr/>
        </p:nvPicPr>
        <p:blipFill rotWithShape="1">
          <a:blip r:embed="rId4">
            <a:alphaModFix/>
          </a:blip>
          <a:srcRect/>
          <a:stretch/>
        </p:blipFill>
        <p:spPr>
          <a:xfrm>
            <a:off x="2341562" y="1580744"/>
            <a:ext cx="11572875" cy="6562724"/>
          </a:xfrm>
          <a:prstGeom prst="rect">
            <a:avLst/>
          </a:prstGeom>
          <a:noFill/>
          <a:ln>
            <a:noFill/>
          </a:ln>
        </p:spPr>
      </p:pic>
      <p:sp>
        <p:nvSpPr>
          <p:cNvPr id="450" name="Google Shape;450;p18"/>
          <p:cNvSpPr txBox="1">
            <a:spLocks noGrp="1"/>
          </p:cNvSpPr>
          <p:nvPr>
            <p:ph type="body" idx="2"/>
          </p:nvPr>
        </p:nvSpPr>
        <p:spPr>
          <a:xfrm>
            <a:off x="541337" y="642938"/>
            <a:ext cx="8813677" cy="295751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How does recycling work?</a:t>
            </a:r>
            <a:endParaRPr/>
          </a:p>
          <a:p>
            <a:pPr marL="0" lvl="0" indent="0" algn="l" rtl="0">
              <a:lnSpc>
                <a:spcPct val="90000"/>
              </a:lnSpc>
              <a:spcBef>
                <a:spcPts val="2533"/>
              </a:spcBef>
              <a:spcAft>
                <a:spcPts val="0"/>
              </a:spcAft>
              <a:buClr>
                <a:schemeClr val="lt1"/>
              </a:buClr>
              <a:buSzPts val="4800"/>
              <a:buNone/>
            </a:pPr>
            <a:endParaRPr/>
          </a:p>
        </p:txBody>
      </p:sp>
      <p:sp>
        <p:nvSpPr>
          <p:cNvPr id="451" name="Google Shape;451;p18">
            <a:hlinkClick r:id="rId3"/>
          </p:cNvPr>
          <p:cNvSpPr/>
          <p:nvPr/>
        </p:nvSpPr>
        <p:spPr>
          <a:xfrm rot="5400000">
            <a:off x="7395014" y="4444774"/>
            <a:ext cx="1163528" cy="835475"/>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2" name="Google Shape;452;p18"/>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53" name="Google Shape;453;p18"/>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19</a:t>
            </a:fld>
            <a:endParaRPr sz="1800" b="1">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182"/>
        <p:cNvGrpSpPr/>
        <p:nvPr/>
      </p:nvGrpSpPr>
      <p:grpSpPr>
        <a:xfrm>
          <a:off x="0" y="0"/>
          <a:ext cx="0" cy="0"/>
          <a:chOff x="0" y="0"/>
          <a:chExt cx="0" cy="0"/>
        </a:xfrm>
      </p:grpSpPr>
      <p:sp>
        <p:nvSpPr>
          <p:cNvPr id="183" name="Google Shape;183;p2"/>
          <p:cNvSpPr txBox="1">
            <a:spLocks noGrp="1"/>
          </p:cNvSpPr>
          <p:nvPr>
            <p:ph type="title"/>
          </p:nvPr>
        </p:nvSpPr>
        <p:spPr>
          <a:xfrm>
            <a:off x="1131911" y="1652247"/>
            <a:ext cx="9047851" cy="82413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4800"/>
              <a:buFont typeface="Arial"/>
              <a:buNone/>
            </a:pPr>
            <a:r>
              <a:rPr lang="en-GB" dirty="0"/>
              <a:t>About this activity</a:t>
            </a:r>
            <a:endParaRPr dirty="0"/>
          </a:p>
        </p:txBody>
      </p:sp>
      <p:sp>
        <p:nvSpPr>
          <p:cNvPr id="184" name="Google Shape;184;p2"/>
          <p:cNvSpPr txBox="1">
            <a:spLocks noGrp="1"/>
          </p:cNvSpPr>
          <p:nvPr>
            <p:ph type="body" idx="1"/>
          </p:nvPr>
        </p:nvSpPr>
        <p:spPr>
          <a:xfrm>
            <a:off x="1131911" y="2823820"/>
            <a:ext cx="5440340" cy="4814109"/>
          </a:xfrm>
          <a:prstGeom prst="rect">
            <a:avLst/>
          </a:prstGeom>
          <a:noFill/>
          <a:ln>
            <a:noFill/>
          </a:ln>
        </p:spPr>
        <p:txBody>
          <a:bodyPr spcFirstLastPara="1" wrap="square" lIns="91425" tIns="45700" rIns="91425" bIns="45700" anchor="t" anchorCtr="0">
            <a:noAutofit/>
          </a:bodyPr>
          <a:lstStyle/>
          <a:p>
            <a:pPr marL="0" lvl="1" indent="0" algn="l" rtl="0">
              <a:lnSpc>
                <a:spcPct val="90000"/>
              </a:lnSpc>
              <a:spcBef>
                <a:spcPts val="0"/>
              </a:spcBef>
              <a:spcAft>
                <a:spcPts val="0"/>
              </a:spcAft>
              <a:buClr>
                <a:srgbClr val="61A60E"/>
              </a:buClr>
              <a:buSzPts val="2000"/>
              <a:buNone/>
            </a:pPr>
            <a:r>
              <a:rPr lang="en-GB" sz="2000" b="1" dirty="0">
                <a:solidFill>
                  <a:srgbClr val="61A60E"/>
                </a:solidFill>
              </a:rPr>
              <a:t>Overview</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This briefing provides an overview of the materials we use, why we use them and where they come from. It explores the need to reduce, reuse and recycle, and how pupils can become active citizens that lead by example and inspire others.</a:t>
            </a:r>
            <a:endParaRPr dirty="0"/>
          </a:p>
          <a:p>
            <a:pPr marL="0" lvl="1" indent="0" algn="l" rtl="0">
              <a:lnSpc>
                <a:spcPct val="90000"/>
              </a:lnSpc>
              <a:spcBef>
                <a:spcPts val="1867"/>
              </a:spcBef>
              <a:spcAft>
                <a:spcPts val="0"/>
              </a:spcAft>
              <a:buClr>
                <a:srgbClr val="61A60E"/>
              </a:buClr>
              <a:buSzPts val="2000"/>
              <a:buNone/>
            </a:pPr>
            <a:r>
              <a:rPr lang="en-GB" sz="2000" b="1" dirty="0">
                <a:solidFill>
                  <a:srgbClr val="61A60E"/>
                </a:solidFill>
              </a:rPr>
              <a:t>Time</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20 - 60 mins</a:t>
            </a:r>
            <a:endParaRPr dirty="0"/>
          </a:p>
          <a:p>
            <a:pPr marL="0" lvl="1" indent="0" algn="l" rtl="0">
              <a:lnSpc>
                <a:spcPct val="90000"/>
              </a:lnSpc>
              <a:spcBef>
                <a:spcPts val="1867"/>
              </a:spcBef>
              <a:spcAft>
                <a:spcPts val="0"/>
              </a:spcAft>
              <a:buClr>
                <a:srgbClr val="61A60E"/>
              </a:buClr>
              <a:buSzPts val="2000"/>
              <a:buNone/>
            </a:pPr>
            <a:r>
              <a:rPr lang="en-GB" sz="2000" b="1" dirty="0">
                <a:solidFill>
                  <a:srgbClr val="61A60E"/>
                </a:solidFill>
              </a:rPr>
              <a:t>When to deliver</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At the start of your R-Generation campaign, </a:t>
            </a:r>
            <a:br>
              <a:rPr lang="en-GB" sz="1600" dirty="0">
                <a:solidFill>
                  <a:schemeClr val="dk1"/>
                </a:solidFill>
              </a:rPr>
            </a:br>
            <a:r>
              <a:rPr lang="en-GB" sz="1600" dirty="0">
                <a:solidFill>
                  <a:schemeClr val="dk1"/>
                </a:solidFill>
              </a:rPr>
              <a:t>as a whole-school assembly or as a longer </a:t>
            </a:r>
            <a:br>
              <a:rPr lang="en-GB" sz="1600" dirty="0">
                <a:solidFill>
                  <a:schemeClr val="dk1"/>
                </a:solidFill>
              </a:rPr>
            </a:br>
            <a:r>
              <a:rPr lang="en-GB" sz="1600" dirty="0">
                <a:solidFill>
                  <a:schemeClr val="dk1"/>
                </a:solidFill>
              </a:rPr>
              <a:t>session with a class, year group or eco-club.</a:t>
            </a:r>
            <a:endParaRPr dirty="0"/>
          </a:p>
          <a:p>
            <a:pPr marL="0" lvl="1" indent="0" algn="l" rtl="0">
              <a:lnSpc>
                <a:spcPct val="90000"/>
              </a:lnSpc>
              <a:spcBef>
                <a:spcPts val="1867"/>
              </a:spcBef>
              <a:spcAft>
                <a:spcPts val="0"/>
              </a:spcAft>
              <a:buClr>
                <a:srgbClr val="61A60E"/>
              </a:buClr>
              <a:buSzPts val="2000"/>
              <a:buNone/>
            </a:pPr>
            <a:r>
              <a:rPr lang="en-GB" sz="2000" dirty="0"/>
              <a:t>What you’ll need</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PPT slides</a:t>
            </a:r>
            <a:endParaRPr dirty="0"/>
          </a:p>
        </p:txBody>
      </p:sp>
      <p:sp>
        <p:nvSpPr>
          <p:cNvPr id="185" name="Google Shape;185;p2"/>
          <p:cNvSpPr txBox="1">
            <a:spLocks noGrp="1"/>
          </p:cNvSpPr>
          <p:nvPr>
            <p:ph type="body" idx="2"/>
          </p:nvPr>
        </p:nvSpPr>
        <p:spPr>
          <a:xfrm>
            <a:off x="6941039" y="2823820"/>
            <a:ext cx="5663337" cy="4814109"/>
          </a:xfrm>
          <a:prstGeom prst="rect">
            <a:avLst/>
          </a:prstGeom>
          <a:noFill/>
          <a:ln>
            <a:noFill/>
          </a:ln>
        </p:spPr>
        <p:txBody>
          <a:bodyPr spcFirstLastPara="1" wrap="square" lIns="91425" tIns="45700" rIns="91425" bIns="45700" anchor="t" anchorCtr="0">
            <a:noAutofit/>
          </a:bodyPr>
          <a:lstStyle/>
          <a:p>
            <a:pPr marL="0" lvl="1" indent="0" algn="l" rtl="0">
              <a:lnSpc>
                <a:spcPct val="90000"/>
              </a:lnSpc>
              <a:spcBef>
                <a:spcPts val="0"/>
              </a:spcBef>
              <a:spcAft>
                <a:spcPts val="0"/>
              </a:spcAft>
              <a:buClr>
                <a:srgbClr val="61A60E"/>
              </a:buClr>
              <a:buSzPts val="2000"/>
              <a:buNone/>
            </a:pPr>
            <a:r>
              <a:rPr lang="en-GB" sz="2000" dirty="0"/>
              <a:t>Preparation</a:t>
            </a:r>
            <a:endParaRPr dirty="0"/>
          </a:p>
          <a:p>
            <a:pPr marL="285750" lvl="3" indent="-285750" algn="l" rtl="0">
              <a:lnSpc>
                <a:spcPct val="90000"/>
              </a:lnSpc>
              <a:spcBef>
                <a:spcPts val="1867"/>
              </a:spcBef>
              <a:spcAft>
                <a:spcPts val="0"/>
              </a:spcAft>
              <a:buClr>
                <a:schemeClr val="dk1"/>
              </a:buClr>
              <a:buSzPts val="1600"/>
              <a:buFont typeface="Arial"/>
              <a:buChar char="•"/>
            </a:pPr>
            <a:r>
              <a:rPr lang="en-GB" sz="1600" dirty="0">
                <a:solidFill>
                  <a:schemeClr val="dk1"/>
                </a:solidFill>
              </a:rPr>
              <a:t>Review the slides. </a:t>
            </a:r>
            <a:endParaRPr dirty="0"/>
          </a:p>
          <a:p>
            <a:pPr marL="285750" lvl="3" indent="-285750" algn="l" rtl="0">
              <a:lnSpc>
                <a:spcPct val="90000"/>
              </a:lnSpc>
              <a:spcBef>
                <a:spcPts val="1867"/>
              </a:spcBef>
              <a:spcAft>
                <a:spcPts val="0"/>
              </a:spcAft>
              <a:buClr>
                <a:schemeClr val="dk1"/>
              </a:buClr>
              <a:buSzPts val="1600"/>
              <a:buFont typeface="Arial"/>
              <a:buChar char="•"/>
            </a:pPr>
            <a:r>
              <a:rPr lang="en-GB" sz="1600" dirty="0">
                <a:solidFill>
                  <a:schemeClr val="dk1"/>
                </a:solidFill>
              </a:rPr>
              <a:t>For a longer session, choose how you’ll </a:t>
            </a:r>
            <a:br>
              <a:rPr lang="en-GB" sz="1600" dirty="0">
                <a:solidFill>
                  <a:schemeClr val="dk1"/>
                </a:solidFill>
              </a:rPr>
            </a:br>
            <a:r>
              <a:rPr lang="en-GB" sz="1600" dirty="0">
                <a:solidFill>
                  <a:schemeClr val="dk1"/>
                </a:solidFill>
              </a:rPr>
              <a:t>include the optional slides and activities.</a:t>
            </a:r>
            <a:endParaRPr dirty="0"/>
          </a:p>
          <a:p>
            <a:pPr marL="285750" lvl="3" indent="-285750" algn="l" rtl="0">
              <a:lnSpc>
                <a:spcPct val="90000"/>
              </a:lnSpc>
              <a:spcBef>
                <a:spcPts val="1867"/>
              </a:spcBef>
              <a:spcAft>
                <a:spcPts val="0"/>
              </a:spcAft>
              <a:buClr>
                <a:schemeClr val="dk1"/>
              </a:buClr>
              <a:buSzPts val="1600"/>
              <a:buFont typeface="Arial"/>
              <a:buChar char="•"/>
            </a:pPr>
            <a:r>
              <a:rPr lang="en-GB" sz="1600" dirty="0">
                <a:solidFill>
                  <a:schemeClr val="dk1"/>
                </a:solidFill>
              </a:rPr>
              <a:t>Briefly explore the Recycling locator website.</a:t>
            </a:r>
            <a:endParaRPr dirty="0"/>
          </a:p>
          <a:p>
            <a:pPr marL="0" lvl="1" indent="0" algn="l" rtl="0">
              <a:lnSpc>
                <a:spcPct val="90000"/>
              </a:lnSpc>
              <a:spcBef>
                <a:spcPts val="1867"/>
              </a:spcBef>
              <a:spcAft>
                <a:spcPts val="0"/>
              </a:spcAft>
              <a:buClr>
                <a:srgbClr val="61A60E"/>
              </a:buClr>
              <a:buSzPts val="2000"/>
              <a:buNone/>
            </a:pPr>
            <a:r>
              <a:rPr lang="en-GB" sz="2000" dirty="0"/>
              <a:t>More information</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The R-Generation Teacher Guide provides curriculum links, delivery models and helpful tips and ideas for pupil and adult involvement.</a:t>
            </a:r>
            <a:endParaRPr dirty="0"/>
          </a:p>
          <a:p>
            <a:pPr marL="0" lvl="3" indent="0" algn="l" rtl="0">
              <a:lnSpc>
                <a:spcPct val="90000"/>
              </a:lnSpc>
              <a:spcBef>
                <a:spcPts val="1867"/>
              </a:spcBef>
              <a:spcAft>
                <a:spcPts val="0"/>
              </a:spcAft>
              <a:buClr>
                <a:schemeClr val="dk1"/>
              </a:buClr>
              <a:buSzPts val="1600"/>
              <a:buNone/>
            </a:pPr>
            <a:r>
              <a:rPr lang="en-GB" sz="1600" dirty="0">
                <a:solidFill>
                  <a:schemeClr val="dk1"/>
                </a:solidFill>
              </a:rPr>
              <a:t>R-Generation is brought to you by Nestlé Waters, in collaboration with RECOUP, a recycling charity, EVERFI, an education company, and a panel of practising teachers. Nestlé Waters is part of the European Plastics Pact to help make 100% of its packaging recyclable or reusable, and reduce its use of virgin plastics by one third by 2025. We have also committed to reaching net zero by 2050.</a:t>
            </a:r>
            <a:endParaRPr dirty="0"/>
          </a:p>
        </p:txBody>
      </p:sp>
      <p:sp>
        <p:nvSpPr>
          <p:cNvPr id="186" name="Google Shape;186;p2"/>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i="0" u="none" strike="noStrike" cap="none" dirty="0">
                <a:solidFill>
                  <a:schemeClr val="lt1"/>
                </a:solidFill>
                <a:latin typeface="Arial"/>
                <a:ea typeface="Arial"/>
                <a:cs typeface="Arial"/>
                <a:sym typeface="Arial"/>
              </a:rPr>
              <a:t>R-Generation | KS2 Briefing</a:t>
            </a:r>
            <a:endParaRPr dirty="0"/>
          </a:p>
        </p:txBody>
      </p:sp>
      <p:sp>
        <p:nvSpPr>
          <p:cNvPr id="187" name="Google Shape;187;p2"/>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i="0" u="none" strike="noStrike" cap="none">
                <a:solidFill>
                  <a:schemeClr val="lt1"/>
                </a:solidFill>
                <a:latin typeface="Arial"/>
                <a:ea typeface="Arial"/>
                <a:cs typeface="Arial"/>
                <a:sym typeface="Arial"/>
              </a:rPr>
              <a:t>2</a:t>
            </a:fld>
            <a:endParaRPr sz="1800" b="1" i="0" u="none" strike="noStrike" cap="none" dirty="0">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19"/>
          <p:cNvSpPr>
            <a:spLocks noGrp="1"/>
          </p:cNvSpPr>
          <p:nvPr>
            <p:ph type="body" idx="1"/>
          </p:nvPr>
        </p:nvSpPr>
        <p:spPr>
          <a:xfrm rot="5400000">
            <a:off x="3341259" y="-3353991"/>
            <a:ext cx="3200397" cy="9908384"/>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460" name="Google Shape;460;p19"/>
          <p:cNvSpPr txBox="1">
            <a:spLocks noGrp="1"/>
          </p:cNvSpPr>
          <p:nvPr>
            <p:ph type="body" idx="2"/>
          </p:nvPr>
        </p:nvSpPr>
        <p:spPr>
          <a:xfrm>
            <a:off x="541338" y="642938"/>
            <a:ext cx="7587456" cy="23002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What can we recycle </a:t>
            </a:r>
            <a:br>
              <a:rPr lang="en-GB"/>
            </a:br>
            <a:r>
              <a:rPr lang="en-GB"/>
              <a:t>in our community? </a:t>
            </a:r>
            <a:br>
              <a:rPr lang="en-GB"/>
            </a:br>
            <a:r>
              <a:rPr lang="en-GB"/>
              <a:t>And where?</a:t>
            </a:r>
            <a:endParaRPr/>
          </a:p>
        </p:txBody>
      </p:sp>
      <p:sp>
        <p:nvSpPr>
          <p:cNvPr id="461" name="Google Shape;461;p19"/>
          <p:cNvSpPr>
            <a:spLocks noGrp="1"/>
          </p:cNvSpPr>
          <p:nvPr>
            <p:ph type="body" idx="4"/>
          </p:nvPr>
        </p:nvSpPr>
        <p:spPr>
          <a:xfrm>
            <a:off x="541338" y="4697267"/>
            <a:ext cx="1955217"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Plastic bottles</a:t>
            </a:r>
            <a:endParaRPr/>
          </a:p>
        </p:txBody>
      </p:sp>
      <p:sp>
        <p:nvSpPr>
          <p:cNvPr id="462" name="Google Shape;462;p19"/>
          <p:cNvSpPr>
            <a:spLocks noGrp="1"/>
          </p:cNvSpPr>
          <p:nvPr>
            <p:ph type="body" idx="5"/>
          </p:nvPr>
        </p:nvSpPr>
        <p:spPr>
          <a:xfrm>
            <a:off x="541338" y="6650398"/>
            <a:ext cx="1955218"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Food</a:t>
            </a:r>
            <a:endParaRPr/>
          </a:p>
        </p:txBody>
      </p:sp>
      <p:sp>
        <p:nvSpPr>
          <p:cNvPr id="463" name="Google Shape;463;p19"/>
          <p:cNvSpPr>
            <a:spLocks noGrp="1"/>
          </p:cNvSpPr>
          <p:nvPr>
            <p:ph type="body" idx="6"/>
          </p:nvPr>
        </p:nvSpPr>
        <p:spPr>
          <a:xfrm>
            <a:off x="2822913" y="6605164"/>
            <a:ext cx="1955218"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Waste</a:t>
            </a:r>
            <a:endParaRPr/>
          </a:p>
        </p:txBody>
      </p:sp>
      <p:sp>
        <p:nvSpPr>
          <p:cNvPr id="464" name="Google Shape;464;p19"/>
          <p:cNvSpPr>
            <a:spLocks noGrp="1"/>
          </p:cNvSpPr>
          <p:nvPr>
            <p:ph type="body" idx="7"/>
          </p:nvPr>
        </p:nvSpPr>
        <p:spPr>
          <a:xfrm>
            <a:off x="5104489" y="6605164"/>
            <a:ext cx="1955218"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Foil</a:t>
            </a:r>
            <a:endParaRPr/>
          </a:p>
        </p:txBody>
      </p:sp>
      <p:sp>
        <p:nvSpPr>
          <p:cNvPr id="465" name="Google Shape;465;p19"/>
          <p:cNvSpPr>
            <a:spLocks noGrp="1"/>
          </p:cNvSpPr>
          <p:nvPr>
            <p:ph type="body" idx="8"/>
          </p:nvPr>
        </p:nvSpPr>
        <p:spPr>
          <a:xfrm>
            <a:off x="2822913" y="4697267"/>
            <a:ext cx="1955218"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Batteries</a:t>
            </a:r>
            <a:endParaRPr/>
          </a:p>
        </p:txBody>
      </p:sp>
      <p:sp>
        <p:nvSpPr>
          <p:cNvPr id="466" name="Google Shape;466;p19"/>
          <p:cNvSpPr>
            <a:spLocks noGrp="1"/>
          </p:cNvSpPr>
          <p:nvPr>
            <p:ph type="body" idx="9"/>
          </p:nvPr>
        </p:nvSpPr>
        <p:spPr>
          <a:xfrm>
            <a:off x="5104487" y="4698684"/>
            <a:ext cx="1955219"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Cans</a:t>
            </a:r>
            <a:endParaRPr/>
          </a:p>
        </p:txBody>
      </p:sp>
      <p:sp>
        <p:nvSpPr>
          <p:cNvPr id="467" name="Google Shape;467;p19"/>
          <p:cNvSpPr>
            <a:spLocks noGrp="1"/>
          </p:cNvSpPr>
          <p:nvPr>
            <p:ph type="body" idx="13"/>
          </p:nvPr>
        </p:nvSpPr>
        <p:spPr>
          <a:xfrm>
            <a:off x="2824848" y="8340996"/>
            <a:ext cx="2130196" cy="454635"/>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1800"/>
              <a:buNone/>
            </a:pPr>
            <a:r>
              <a:rPr lang="en-GB" sz="1800"/>
              <a:t>Card and paper</a:t>
            </a:r>
            <a:endParaRPr/>
          </a:p>
        </p:txBody>
      </p:sp>
      <p:pic>
        <p:nvPicPr>
          <p:cNvPr id="468" name="Google Shape;468;p19"/>
          <p:cNvPicPr preferRelativeResize="0">
            <a:picLocks noGrp="1"/>
          </p:cNvPicPr>
          <p:nvPr>
            <p:ph type="pic" idx="3"/>
          </p:nvPr>
        </p:nvPicPr>
        <p:blipFill rotWithShape="1">
          <a:blip r:embed="rId3">
            <a:alphaModFix/>
          </a:blip>
          <a:srcRect l="-832" t="-1626" r="-1101" b="-1771"/>
          <a:stretch/>
        </p:blipFill>
        <p:spPr>
          <a:xfrm>
            <a:off x="8075609" y="3586161"/>
            <a:ext cx="8022477" cy="4750684"/>
          </a:xfrm>
          <a:prstGeom prst="rect">
            <a:avLst/>
          </a:prstGeom>
          <a:noFill/>
          <a:ln>
            <a:noFill/>
          </a:ln>
        </p:spPr>
      </p:pic>
      <p:sp>
        <p:nvSpPr>
          <p:cNvPr id="469" name="Google Shape;469;p19"/>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70" name="Google Shape;470;p19"/>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20</a:t>
            </a:fld>
            <a:endParaRPr sz="1800" b="1">
              <a:solidFill>
                <a:schemeClr val="lt1"/>
              </a:solidFill>
              <a:latin typeface="Arial"/>
              <a:ea typeface="Arial"/>
              <a:cs typeface="Arial"/>
              <a:sym typeface="Arial"/>
            </a:endParaRPr>
          </a:p>
        </p:txBody>
      </p:sp>
      <p:pic>
        <p:nvPicPr>
          <p:cNvPr id="471" name="Google Shape;471;p19"/>
          <p:cNvPicPr preferRelativeResize="0"/>
          <p:nvPr/>
        </p:nvPicPr>
        <p:blipFill rotWithShape="1">
          <a:blip r:embed="rId4">
            <a:alphaModFix/>
          </a:blip>
          <a:srcRect/>
          <a:stretch/>
        </p:blipFill>
        <p:spPr>
          <a:xfrm>
            <a:off x="1232535" y="3662355"/>
            <a:ext cx="899317" cy="899317"/>
          </a:xfrm>
          <a:prstGeom prst="rect">
            <a:avLst/>
          </a:prstGeom>
          <a:noFill/>
          <a:ln>
            <a:noFill/>
          </a:ln>
        </p:spPr>
      </p:pic>
      <p:pic>
        <p:nvPicPr>
          <p:cNvPr id="472" name="Google Shape;472;p19"/>
          <p:cNvPicPr preferRelativeResize="0"/>
          <p:nvPr/>
        </p:nvPicPr>
        <p:blipFill rotWithShape="1">
          <a:blip r:embed="rId5">
            <a:alphaModFix/>
          </a:blip>
          <a:srcRect/>
          <a:stretch/>
        </p:blipFill>
        <p:spPr>
          <a:xfrm>
            <a:off x="3503389" y="5584706"/>
            <a:ext cx="687612" cy="884072"/>
          </a:xfrm>
          <a:prstGeom prst="rect">
            <a:avLst/>
          </a:prstGeom>
          <a:noFill/>
          <a:ln>
            <a:noFill/>
          </a:ln>
        </p:spPr>
      </p:pic>
      <p:pic>
        <p:nvPicPr>
          <p:cNvPr id="473" name="Google Shape;473;p19"/>
          <p:cNvPicPr preferRelativeResize="0"/>
          <p:nvPr/>
        </p:nvPicPr>
        <p:blipFill rotWithShape="1">
          <a:blip r:embed="rId6">
            <a:alphaModFix/>
          </a:blip>
          <a:srcRect/>
          <a:stretch/>
        </p:blipFill>
        <p:spPr>
          <a:xfrm>
            <a:off x="3473124" y="7366266"/>
            <a:ext cx="833643" cy="860535"/>
          </a:xfrm>
          <a:prstGeom prst="rect">
            <a:avLst/>
          </a:prstGeom>
          <a:noFill/>
          <a:ln>
            <a:noFill/>
          </a:ln>
        </p:spPr>
      </p:pic>
      <p:pic>
        <p:nvPicPr>
          <p:cNvPr id="474" name="Google Shape;474;p19"/>
          <p:cNvPicPr preferRelativeResize="0"/>
          <p:nvPr/>
        </p:nvPicPr>
        <p:blipFill rotWithShape="1">
          <a:blip r:embed="rId7">
            <a:alphaModFix/>
          </a:blip>
          <a:srcRect/>
          <a:stretch/>
        </p:blipFill>
        <p:spPr>
          <a:xfrm>
            <a:off x="5737082" y="3642477"/>
            <a:ext cx="920626" cy="920626"/>
          </a:xfrm>
          <a:prstGeom prst="rect">
            <a:avLst/>
          </a:prstGeom>
          <a:noFill/>
          <a:ln>
            <a:noFill/>
          </a:ln>
        </p:spPr>
      </p:pic>
      <p:pic>
        <p:nvPicPr>
          <p:cNvPr id="475" name="Google Shape;475;p19"/>
          <p:cNvPicPr preferRelativeResize="0"/>
          <p:nvPr/>
        </p:nvPicPr>
        <p:blipFill rotWithShape="1">
          <a:blip r:embed="rId8">
            <a:alphaModFix/>
          </a:blip>
          <a:srcRect/>
          <a:stretch/>
        </p:blipFill>
        <p:spPr>
          <a:xfrm>
            <a:off x="3473124" y="3660539"/>
            <a:ext cx="899318" cy="899318"/>
          </a:xfrm>
          <a:prstGeom prst="rect">
            <a:avLst/>
          </a:prstGeom>
          <a:noFill/>
          <a:ln>
            <a:noFill/>
          </a:ln>
        </p:spPr>
      </p:pic>
      <p:pic>
        <p:nvPicPr>
          <p:cNvPr id="476" name="Google Shape;476;p19"/>
          <p:cNvPicPr preferRelativeResize="0"/>
          <p:nvPr/>
        </p:nvPicPr>
        <p:blipFill rotWithShape="1">
          <a:blip r:embed="rId9">
            <a:alphaModFix/>
          </a:blip>
          <a:srcRect/>
          <a:stretch/>
        </p:blipFill>
        <p:spPr>
          <a:xfrm>
            <a:off x="5559178" y="5544214"/>
            <a:ext cx="1058552" cy="954772"/>
          </a:xfrm>
          <a:prstGeom prst="rect">
            <a:avLst/>
          </a:prstGeom>
          <a:noFill/>
          <a:ln>
            <a:noFill/>
          </a:ln>
        </p:spPr>
      </p:pic>
      <p:pic>
        <p:nvPicPr>
          <p:cNvPr id="477" name="Google Shape;477;p19"/>
          <p:cNvPicPr preferRelativeResize="0"/>
          <p:nvPr/>
        </p:nvPicPr>
        <p:blipFill rotWithShape="1">
          <a:blip r:embed="rId10">
            <a:alphaModFix/>
          </a:blip>
          <a:srcRect/>
          <a:stretch/>
        </p:blipFill>
        <p:spPr>
          <a:xfrm>
            <a:off x="1157535" y="5566424"/>
            <a:ext cx="914712" cy="97779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20"/>
          <p:cNvSpPr>
            <a:spLocks noGrp="1"/>
          </p:cNvSpPr>
          <p:nvPr>
            <p:ph type="body" idx="1"/>
          </p:nvPr>
        </p:nvSpPr>
        <p:spPr>
          <a:xfrm rot="5400000">
            <a:off x="2200276" y="-2200273"/>
            <a:ext cx="3600449" cy="8001001"/>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484" name="Google Shape;484;p20"/>
          <p:cNvSpPr txBox="1">
            <a:spLocks noGrp="1"/>
          </p:cNvSpPr>
          <p:nvPr>
            <p:ph type="body" idx="2"/>
          </p:nvPr>
        </p:nvSpPr>
        <p:spPr>
          <a:xfrm>
            <a:off x="541338" y="642938"/>
            <a:ext cx="7587456" cy="295751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Be inspired. </a:t>
            </a:r>
            <a:br>
              <a:rPr lang="en-GB"/>
            </a:br>
            <a:r>
              <a:rPr lang="en-GB"/>
              <a:t>Be active citizens!</a:t>
            </a:r>
            <a:endParaRPr/>
          </a:p>
        </p:txBody>
      </p:sp>
      <p:sp>
        <p:nvSpPr>
          <p:cNvPr id="485" name="Google Shape;485;p20"/>
          <p:cNvSpPr/>
          <p:nvPr/>
        </p:nvSpPr>
        <p:spPr>
          <a:xfrm>
            <a:off x="12067116" y="3214688"/>
            <a:ext cx="2883048" cy="4127685"/>
          </a:xfrm>
          <a:prstGeom prst="roundRect">
            <a:avLst>
              <a:gd name="adj" fmla="val 7705"/>
            </a:avLst>
          </a:prstGeom>
          <a:solidFill>
            <a:srgbClr val="0065A1"/>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3000"/>
              <a:buFont typeface="Arial"/>
              <a:buNone/>
            </a:pPr>
            <a:r>
              <a:rPr lang="en-GB" sz="3000" b="1">
                <a:solidFill>
                  <a:schemeClr val="lt1"/>
                </a:solidFill>
                <a:latin typeface="Arial"/>
                <a:ea typeface="Arial"/>
                <a:cs typeface="Arial"/>
                <a:sym typeface="Arial"/>
              </a:rPr>
              <a:t>What </a:t>
            </a:r>
            <a:br>
              <a:rPr lang="en-GB" sz="3000" b="1">
                <a:solidFill>
                  <a:schemeClr val="lt1"/>
                </a:solidFill>
                <a:latin typeface="Arial"/>
                <a:ea typeface="Arial"/>
                <a:cs typeface="Arial"/>
                <a:sym typeface="Arial"/>
              </a:rPr>
            </a:br>
            <a:r>
              <a:rPr lang="en-GB" sz="3000" b="1">
                <a:solidFill>
                  <a:schemeClr val="lt1"/>
                </a:solidFill>
                <a:latin typeface="Arial"/>
                <a:ea typeface="Arial"/>
                <a:cs typeface="Arial"/>
                <a:sym typeface="Arial"/>
              </a:rPr>
              <a:t>could </a:t>
            </a:r>
            <a:br>
              <a:rPr lang="en-GB" sz="3000" b="1">
                <a:solidFill>
                  <a:schemeClr val="lt1"/>
                </a:solidFill>
                <a:latin typeface="Arial"/>
                <a:ea typeface="Arial"/>
                <a:cs typeface="Arial"/>
                <a:sym typeface="Arial"/>
              </a:rPr>
            </a:br>
            <a:r>
              <a:rPr lang="en-GB" sz="3000" b="1">
                <a:solidFill>
                  <a:schemeClr val="lt1"/>
                </a:solidFill>
                <a:latin typeface="Arial"/>
                <a:ea typeface="Arial"/>
                <a:cs typeface="Arial"/>
                <a:sym typeface="Arial"/>
              </a:rPr>
              <a:t>YOU do?</a:t>
            </a:r>
            <a:endParaRPr/>
          </a:p>
        </p:txBody>
      </p:sp>
      <p:sp>
        <p:nvSpPr>
          <p:cNvPr id="486" name="Google Shape;486;p20"/>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487" name="Google Shape;487;p20"/>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21</a:t>
            </a:fld>
            <a:endParaRPr sz="1800" b="1">
              <a:solidFill>
                <a:schemeClr val="lt1"/>
              </a:solidFill>
              <a:latin typeface="Arial"/>
              <a:ea typeface="Arial"/>
              <a:cs typeface="Arial"/>
              <a:sym typeface="Arial"/>
            </a:endParaRPr>
          </a:p>
        </p:txBody>
      </p:sp>
      <p:sp>
        <p:nvSpPr>
          <p:cNvPr id="488" name="Google Shape;488;p20"/>
          <p:cNvSpPr/>
          <p:nvPr/>
        </p:nvSpPr>
        <p:spPr>
          <a:xfrm>
            <a:off x="1263650" y="3214688"/>
            <a:ext cx="2883048" cy="1170173"/>
          </a:xfrm>
          <a:prstGeom prst="roundRect">
            <a:avLst>
              <a:gd name="adj" fmla="val 16667"/>
            </a:avLst>
          </a:prstGeom>
          <a:solidFill>
            <a:srgbClr val="0065A1"/>
          </a:solidFill>
          <a:ln>
            <a:noFill/>
          </a:ln>
        </p:spPr>
        <p:txBody>
          <a:bodyPr spcFirstLastPara="1" wrap="square" lIns="360000" tIns="45700" rIns="91425" bIns="45700" anchor="ctr" anchorCtr="0">
            <a:normAutofit/>
          </a:bodyPr>
          <a:lstStyle/>
          <a:p>
            <a:pPr marL="0" marR="0" lvl="0" indent="0" algn="l" rtl="0">
              <a:lnSpc>
                <a:spcPct val="90000"/>
              </a:lnSpc>
              <a:spcBef>
                <a:spcPts val="0"/>
              </a:spcBef>
              <a:spcAft>
                <a:spcPts val="0"/>
              </a:spcAft>
              <a:buClr>
                <a:schemeClr val="lt1"/>
              </a:buClr>
              <a:buSzPts val="3000"/>
              <a:buFont typeface="Arial"/>
              <a:buNone/>
            </a:pPr>
            <a:r>
              <a:rPr lang="en-GB" sz="3000" b="1">
                <a:solidFill>
                  <a:schemeClr val="lt1"/>
                </a:solidFill>
                <a:latin typeface="Arial"/>
                <a:ea typeface="Arial"/>
                <a:cs typeface="Arial"/>
                <a:sym typeface="Arial"/>
              </a:rPr>
              <a:t>Bella Lack</a:t>
            </a:r>
            <a:endParaRPr/>
          </a:p>
        </p:txBody>
      </p:sp>
      <p:sp>
        <p:nvSpPr>
          <p:cNvPr id="489" name="Google Shape;489;p20"/>
          <p:cNvSpPr/>
          <p:nvPr/>
        </p:nvSpPr>
        <p:spPr>
          <a:xfrm>
            <a:off x="1263502" y="4649810"/>
            <a:ext cx="2883048" cy="1170173"/>
          </a:xfrm>
          <a:prstGeom prst="roundRect">
            <a:avLst>
              <a:gd name="adj" fmla="val 16667"/>
            </a:avLst>
          </a:prstGeom>
          <a:solidFill>
            <a:srgbClr val="0065A1"/>
          </a:solidFill>
          <a:ln>
            <a:noFill/>
          </a:ln>
        </p:spPr>
        <p:txBody>
          <a:bodyPr spcFirstLastPara="1" wrap="square" lIns="360000" tIns="45700" rIns="91425" bIns="45700" anchor="ctr" anchorCtr="0">
            <a:normAutofit/>
          </a:bodyPr>
          <a:lstStyle/>
          <a:p>
            <a:pPr marL="0" marR="0" lvl="0" indent="0" algn="l" rtl="0">
              <a:lnSpc>
                <a:spcPct val="90000"/>
              </a:lnSpc>
              <a:spcBef>
                <a:spcPts val="0"/>
              </a:spcBef>
              <a:spcAft>
                <a:spcPts val="0"/>
              </a:spcAft>
              <a:buClr>
                <a:schemeClr val="lt1"/>
              </a:buClr>
              <a:buSzPts val="3000"/>
              <a:buFont typeface="Arial"/>
              <a:buNone/>
            </a:pPr>
            <a:r>
              <a:rPr lang="en-GB" sz="3000" b="1">
                <a:solidFill>
                  <a:schemeClr val="lt1"/>
                </a:solidFill>
                <a:latin typeface="Arial"/>
                <a:ea typeface="Arial"/>
                <a:cs typeface="Arial"/>
                <a:sym typeface="Arial"/>
              </a:rPr>
              <a:t>Greta Thunberg</a:t>
            </a:r>
            <a:endParaRPr/>
          </a:p>
        </p:txBody>
      </p:sp>
      <p:sp>
        <p:nvSpPr>
          <p:cNvPr id="490" name="Google Shape;490;p20"/>
          <p:cNvSpPr/>
          <p:nvPr/>
        </p:nvSpPr>
        <p:spPr>
          <a:xfrm>
            <a:off x="1263502" y="6172200"/>
            <a:ext cx="2883048" cy="1170173"/>
          </a:xfrm>
          <a:prstGeom prst="roundRect">
            <a:avLst>
              <a:gd name="adj" fmla="val 16667"/>
            </a:avLst>
          </a:prstGeom>
          <a:solidFill>
            <a:srgbClr val="0065A1"/>
          </a:solidFill>
          <a:ln>
            <a:noFill/>
          </a:ln>
        </p:spPr>
        <p:txBody>
          <a:bodyPr spcFirstLastPara="1" wrap="square" lIns="360000" tIns="45700" rIns="91425" bIns="45700" anchor="ctr" anchorCtr="0">
            <a:normAutofit/>
          </a:bodyPr>
          <a:lstStyle/>
          <a:p>
            <a:pPr marL="0" marR="0" lvl="0" indent="0" algn="l" rtl="0">
              <a:lnSpc>
                <a:spcPct val="90000"/>
              </a:lnSpc>
              <a:spcBef>
                <a:spcPts val="0"/>
              </a:spcBef>
              <a:spcAft>
                <a:spcPts val="0"/>
              </a:spcAft>
              <a:buClr>
                <a:schemeClr val="lt1"/>
              </a:buClr>
              <a:buSzPts val="3000"/>
              <a:buFont typeface="Arial"/>
              <a:buNone/>
            </a:pPr>
            <a:r>
              <a:rPr lang="en-GB" sz="3000" b="1">
                <a:solidFill>
                  <a:schemeClr val="lt1"/>
                </a:solidFill>
                <a:latin typeface="Arial"/>
                <a:ea typeface="Arial"/>
                <a:cs typeface="Arial"/>
                <a:sym typeface="Arial"/>
              </a:rPr>
              <a:t>Noga Levy-Rapoport</a:t>
            </a:r>
            <a:endParaRPr/>
          </a:p>
        </p:txBody>
      </p:sp>
      <p:pic>
        <p:nvPicPr>
          <p:cNvPr id="491" name="Google Shape;491;p20"/>
          <p:cNvPicPr preferRelativeResize="0"/>
          <p:nvPr/>
        </p:nvPicPr>
        <p:blipFill rotWithShape="1">
          <a:blip r:embed="rId3">
            <a:alphaModFix/>
          </a:blip>
          <a:srcRect/>
          <a:stretch/>
        </p:blipFill>
        <p:spPr>
          <a:xfrm>
            <a:off x="4632251" y="3214687"/>
            <a:ext cx="6996532" cy="4127685"/>
          </a:xfrm>
          <a:prstGeom prst="rect">
            <a:avLst/>
          </a:prstGeom>
          <a:solidFill>
            <a:schemeClr val="lt1"/>
          </a:solid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pic>
        <p:nvPicPr>
          <p:cNvPr id="497" name="Google Shape;497;p21"/>
          <p:cNvPicPr preferRelativeResize="0"/>
          <p:nvPr/>
        </p:nvPicPr>
        <p:blipFill rotWithShape="1">
          <a:blip r:embed="rId3">
            <a:alphaModFix/>
          </a:blip>
          <a:srcRect/>
          <a:stretch/>
        </p:blipFill>
        <p:spPr>
          <a:xfrm>
            <a:off x="8420898" y="0"/>
            <a:ext cx="8999663" cy="9144000"/>
          </a:xfrm>
          <a:prstGeom prst="rect">
            <a:avLst/>
          </a:prstGeom>
          <a:noFill/>
          <a:ln>
            <a:noFill/>
          </a:ln>
        </p:spPr>
      </p:pic>
      <p:sp>
        <p:nvSpPr>
          <p:cNvPr id="498" name="Google Shape;498;p21"/>
          <p:cNvSpPr>
            <a:spLocks noGrp="1"/>
          </p:cNvSpPr>
          <p:nvPr>
            <p:ph type="body" idx="1"/>
          </p:nvPr>
        </p:nvSpPr>
        <p:spPr>
          <a:xfrm rot="5400000">
            <a:off x="2796780" y="-2789632"/>
            <a:ext cx="2300288" cy="7879559"/>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499" name="Google Shape;499;p21"/>
          <p:cNvSpPr txBox="1">
            <a:spLocks noGrp="1"/>
          </p:cNvSpPr>
          <p:nvPr>
            <p:ph type="body" idx="2"/>
          </p:nvPr>
        </p:nvSpPr>
        <p:spPr>
          <a:xfrm>
            <a:off x="541338" y="642938"/>
            <a:ext cx="7587456"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Small changes, </a:t>
            </a:r>
            <a:br>
              <a:rPr lang="en-GB"/>
            </a:br>
            <a:r>
              <a:rPr lang="en-GB"/>
              <a:t>big impact</a:t>
            </a:r>
            <a:endParaRPr/>
          </a:p>
        </p:txBody>
      </p:sp>
      <p:sp>
        <p:nvSpPr>
          <p:cNvPr id="500" name="Google Shape;500;p21"/>
          <p:cNvSpPr txBox="1">
            <a:spLocks noGrp="1"/>
          </p:cNvSpPr>
          <p:nvPr>
            <p:ph type="body" idx="4"/>
          </p:nvPr>
        </p:nvSpPr>
        <p:spPr>
          <a:xfrm>
            <a:off x="541338" y="2543175"/>
            <a:ext cx="7587456" cy="5343525"/>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n-GB" sz="2400" b="0"/>
              <a:t>Materials are not waste, they have value. </a:t>
            </a:r>
            <a:endParaRPr/>
          </a:p>
          <a:p>
            <a:pPr marL="0" lvl="0" indent="0" algn="l" rtl="0">
              <a:lnSpc>
                <a:spcPct val="115000"/>
              </a:lnSpc>
              <a:spcBef>
                <a:spcPts val="1800"/>
              </a:spcBef>
              <a:spcAft>
                <a:spcPts val="0"/>
              </a:spcAft>
              <a:buClr>
                <a:schemeClr val="dk1"/>
              </a:buClr>
              <a:buSzPts val="1100"/>
              <a:buNone/>
            </a:pPr>
            <a:r>
              <a:rPr lang="en-GB" sz="2400" b="0"/>
              <a:t>What choices can we all make to ensure they have a circular life?</a:t>
            </a:r>
            <a:endParaRPr/>
          </a:p>
          <a:p>
            <a:pPr marL="0" lvl="0" indent="0" algn="l" rtl="0">
              <a:lnSpc>
                <a:spcPct val="115000"/>
              </a:lnSpc>
              <a:spcBef>
                <a:spcPts val="1800"/>
              </a:spcBef>
              <a:spcAft>
                <a:spcPts val="0"/>
              </a:spcAft>
              <a:buClr>
                <a:schemeClr val="dk1"/>
              </a:buClr>
              <a:buSzPts val="1800"/>
              <a:buNone/>
            </a:pPr>
            <a:r>
              <a:rPr lang="en-GB" sz="2400" b="0"/>
              <a:t>When we all make small changes, these add up to create a big impact.</a:t>
            </a:r>
            <a:endParaRPr/>
          </a:p>
          <a:p>
            <a:pPr marL="0" lvl="0" indent="0" algn="l" rtl="0">
              <a:lnSpc>
                <a:spcPct val="115000"/>
              </a:lnSpc>
              <a:spcBef>
                <a:spcPts val="1800"/>
              </a:spcBef>
              <a:spcAft>
                <a:spcPts val="0"/>
              </a:spcAft>
              <a:buClr>
                <a:schemeClr val="dk1"/>
              </a:buClr>
              <a:buSzPts val="1800"/>
              <a:buNone/>
            </a:pPr>
            <a:r>
              <a:rPr lang="en-GB" sz="2400"/>
              <a:t>Get recycling </a:t>
            </a:r>
            <a:r>
              <a:rPr lang="en-GB" sz="2400" b="0"/>
              <a:t>- do your bit and be part of a big impact</a:t>
            </a:r>
            <a:endParaRPr/>
          </a:p>
          <a:p>
            <a:pPr marL="0" lvl="0" indent="0" algn="l" rtl="0">
              <a:lnSpc>
                <a:spcPct val="115000"/>
              </a:lnSpc>
              <a:spcBef>
                <a:spcPts val="1800"/>
              </a:spcBef>
              <a:spcAft>
                <a:spcPts val="0"/>
              </a:spcAft>
              <a:buClr>
                <a:schemeClr val="dk1"/>
              </a:buClr>
              <a:buSzPts val="1800"/>
              <a:buNone/>
            </a:pPr>
            <a:r>
              <a:rPr lang="en-GB" sz="2400"/>
              <a:t>Get smart </a:t>
            </a:r>
            <a:r>
              <a:rPr lang="en-GB" sz="2400" b="0"/>
              <a:t>- find out more so you can recycle more</a:t>
            </a:r>
            <a:endParaRPr/>
          </a:p>
          <a:p>
            <a:pPr marL="0" lvl="0" indent="0" algn="l" rtl="0">
              <a:lnSpc>
                <a:spcPct val="115000"/>
              </a:lnSpc>
              <a:spcBef>
                <a:spcPts val="1800"/>
              </a:spcBef>
              <a:spcAft>
                <a:spcPts val="0"/>
              </a:spcAft>
              <a:buClr>
                <a:schemeClr val="dk1"/>
              </a:buClr>
              <a:buSzPts val="1800"/>
              <a:buNone/>
            </a:pPr>
            <a:r>
              <a:rPr lang="en-GB" sz="2400"/>
              <a:t>Get active </a:t>
            </a:r>
            <a:r>
              <a:rPr lang="en-GB" sz="2400" b="0"/>
              <a:t>- become an R-Generation Ambassador and help everyone to be part of a big impact</a:t>
            </a:r>
            <a:endParaRPr/>
          </a:p>
        </p:txBody>
      </p:sp>
      <p:sp>
        <p:nvSpPr>
          <p:cNvPr id="501" name="Google Shape;501;p21"/>
          <p:cNvSpPr txBox="1">
            <a:spLocks noGrp="1"/>
          </p:cNvSpPr>
          <p:nvPr>
            <p:ph type="ftr" idx="11"/>
          </p:nvPr>
        </p:nvSpPr>
        <p:spPr>
          <a:xfrm>
            <a:off x="11937676"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chemeClr val="lt1"/>
                </a:solidFill>
                <a:latin typeface="Arial"/>
                <a:ea typeface="Arial"/>
                <a:cs typeface="Arial"/>
                <a:sym typeface="Arial"/>
              </a:rPr>
              <a:t>R-Generation | KS2 Briefing</a:t>
            </a:r>
            <a:endParaRPr/>
          </a:p>
        </p:txBody>
      </p:sp>
      <p:sp>
        <p:nvSpPr>
          <p:cNvPr id="502" name="Google Shape;502;p21"/>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22</a:t>
            </a:fld>
            <a:endParaRPr sz="1800" b="1">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22"/>
          <p:cNvSpPr>
            <a:spLocks noGrp="1"/>
          </p:cNvSpPr>
          <p:nvPr>
            <p:ph type="body" idx="1"/>
          </p:nvPr>
        </p:nvSpPr>
        <p:spPr>
          <a:xfrm rot="5400000">
            <a:off x="2796780" y="-2789632"/>
            <a:ext cx="2300288" cy="7879559"/>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509" name="Google Shape;509;p22"/>
          <p:cNvSpPr txBox="1">
            <a:spLocks noGrp="1"/>
          </p:cNvSpPr>
          <p:nvPr>
            <p:ph type="body" idx="2"/>
          </p:nvPr>
        </p:nvSpPr>
        <p:spPr>
          <a:xfrm>
            <a:off x="541338" y="642938"/>
            <a:ext cx="5116512"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What we’re going to do next</a:t>
            </a:r>
            <a:endParaRPr/>
          </a:p>
        </p:txBody>
      </p:sp>
      <p:sp>
        <p:nvSpPr>
          <p:cNvPr id="510" name="Google Shape;510;p22"/>
          <p:cNvSpPr txBox="1">
            <a:spLocks noGrp="1"/>
          </p:cNvSpPr>
          <p:nvPr>
            <p:ph type="body" idx="4"/>
          </p:nvPr>
        </p:nvSpPr>
        <p:spPr>
          <a:xfrm>
            <a:off x="541338" y="2543175"/>
            <a:ext cx="7345362" cy="53435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1800"/>
              <a:buNone/>
            </a:pPr>
            <a:r>
              <a:rPr lang="en-GB" sz="2400" b="0">
                <a:solidFill>
                  <a:srgbClr val="000000"/>
                </a:solidFill>
              </a:rPr>
              <a:t>How would you like to be a part of a big change?</a:t>
            </a:r>
            <a:endParaRPr/>
          </a:p>
          <a:p>
            <a:pPr marL="457200" lvl="0" indent="-342900" algn="l" rtl="0">
              <a:lnSpc>
                <a:spcPct val="100000"/>
              </a:lnSpc>
              <a:spcBef>
                <a:spcPts val="1600"/>
              </a:spcBef>
              <a:spcAft>
                <a:spcPts val="0"/>
              </a:spcAft>
              <a:buClr>
                <a:srgbClr val="000000"/>
              </a:buClr>
              <a:buSzPts val="1800"/>
              <a:buFont typeface="Arial"/>
              <a:buChar char="•"/>
            </a:pPr>
            <a:r>
              <a:rPr lang="en-GB" sz="2400" b="0">
                <a:solidFill>
                  <a:srgbClr val="000000"/>
                </a:solidFill>
              </a:rPr>
              <a:t>Become an R-Generation Ambassador</a:t>
            </a:r>
            <a:endParaRPr/>
          </a:p>
          <a:p>
            <a:pPr marL="457200" lvl="0" indent="-342900" algn="l" rtl="0">
              <a:lnSpc>
                <a:spcPct val="100000"/>
              </a:lnSpc>
              <a:spcBef>
                <a:spcPts val="1200"/>
              </a:spcBef>
              <a:spcAft>
                <a:spcPts val="0"/>
              </a:spcAft>
              <a:buClr>
                <a:srgbClr val="000000"/>
              </a:buClr>
              <a:buSzPts val="1800"/>
              <a:buFont typeface="Arial"/>
              <a:buChar char="•"/>
            </a:pPr>
            <a:r>
              <a:rPr lang="en-GB" sz="2400" b="0">
                <a:solidFill>
                  <a:srgbClr val="000000"/>
                </a:solidFill>
              </a:rPr>
              <a:t>Carry out a survey</a:t>
            </a:r>
            <a:endParaRPr/>
          </a:p>
          <a:p>
            <a:pPr marL="457200" lvl="0" indent="-342900" algn="l" rtl="0">
              <a:lnSpc>
                <a:spcPct val="100000"/>
              </a:lnSpc>
              <a:spcBef>
                <a:spcPts val="1200"/>
              </a:spcBef>
              <a:spcAft>
                <a:spcPts val="0"/>
              </a:spcAft>
              <a:buClr>
                <a:srgbClr val="000000"/>
              </a:buClr>
              <a:buSzPts val="1800"/>
              <a:buFont typeface="Arial"/>
              <a:buChar char="•"/>
            </a:pPr>
            <a:r>
              <a:rPr lang="en-GB" sz="2400" b="0">
                <a:solidFill>
                  <a:srgbClr val="000000"/>
                </a:solidFill>
              </a:rPr>
              <a:t>Make an action plan</a:t>
            </a:r>
            <a:endParaRPr/>
          </a:p>
          <a:p>
            <a:pPr marL="457200" lvl="0" indent="-342900" algn="l" rtl="0">
              <a:lnSpc>
                <a:spcPct val="100000"/>
              </a:lnSpc>
              <a:spcBef>
                <a:spcPts val="1200"/>
              </a:spcBef>
              <a:spcAft>
                <a:spcPts val="0"/>
              </a:spcAft>
              <a:buClr>
                <a:srgbClr val="000000"/>
              </a:buClr>
              <a:buSzPts val="1800"/>
              <a:buFont typeface="Arial"/>
              <a:buChar char="•"/>
            </a:pPr>
            <a:r>
              <a:rPr lang="en-GB" sz="2400" b="0">
                <a:solidFill>
                  <a:srgbClr val="000000"/>
                </a:solidFill>
              </a:rPr>
              <a:t>Turn ‘lines’ into ‘circles’</a:t>
            </a:r>
            <a:endParaRPr/>
          </a:p>
          <a:p>
            <a:pPr marL="457200" lvl="0" indent="-342900" algn="l" rtl="0">
              <a:lnSpc>
                <a:spcPct val="100000"/>
              </a:lnSpc>
              <a:spcBef>
                <a:spcPts val="1200"/>
              </a:spcBef>
              <a:spcAft>
                <a:spcPts val="0"/>
              </a:spcAft>
              <a:buClr>
                <a:srgbClr val="000000"/>
              </a:buClr>
              <a:buSzPts val="1800"/>
              <a:buFont typeface="Arial"/>
              <a:buChar char="•"/>
            </a:pPr>
            <a:r>
              <a:rPr lang="en-GB" sz="2400" b="0">
                <a:solidFill>
                  <a:srgbClr val="000000"/>
                </a:solidFill>
              </a:rPr>
              <a:t>Share lots of great ideas and top tips</a:t>
            </a:r>
            <a:endParaRPr/>
          </a:p>
          <a:p>
            <a:pPr marL="457200" lvl="0" indent="-342900" algn="l" rtl="0">
              <a:lnSpc>
                <a:spcPct val="100000"/>
              </a:lnSpc>
              <a:spcBef>
                <a:spcPts val="1200"/>
              </a:spcBef>
              <a:spcAft>
                <a:spcPts val="0"/>
              </a:spcAft>
              <a:buClr>
                <a:srgbClr val="000000"/>
              </a:buClr>
              <a:buSzPts val="1800"/>
              <a:buFont typeface="Arial"/>
              <a:buChar char="•"/>
            </a:pPr>
            <a:r>
              <a:rPr lang="en-GB" sz="2400" b="0">
                <a:solidFill>
                  <a:srgbClr val="000000"/>
                </a:solidFill>
              </a:rPr>
              <a:t>Help everyone to reduce, reuse and recycle!</a:t>
            </a:r>
            <a:endParaRPr/>
          </a:p>
          <a:p>
            <a:pPr marL="114300" lvl="0" indent="0" algn="l" rtl="0">
              <a:lnSpc>
                <a:spcPct val="100000"/>
              </a:lnSpc>
              <a:spcBef>
                <a:spcPts val="1800"/>
              </a:spcBef>
              <a:spcAft>
                <a:spcPts val="0"/>
              </a:spcAft>
              <a:buClr>
                <a:srgbClr val="000000"/>
              </a:buClr>
              <a:buSzPts val="1800"/>
              <a:buNone/>
            </a:pPr>
            <a:r>
              <a:rPr lang="en-GB" sz="2400" b="0">
                <a:solidFill>
                  <a:srgbClr val="000000"/>
                </a:solidFill>
              </a:rPr>
              <a:t>Through R-Generation, we will make a positive impact on our school community and our planet, and develop our knowledge and skills. </a:t>
            </a:r>
            <a:endParaRPr sz="3200" b="0"/>
          </a:p>
          <a:p>
            <a:pPr marL="457200" lvl="0" indent="-228600" algn="l" rtl="0">
              <a:lnSpc>
                <a:spcPct val="100000"/>
              </a:lnSpc>
              <a:spcBef>
                <a:spcPts val="0"/>
              </a:spcBef>
              <a:spcAft>
                <a:spcPts val="0"/>
              </a:spcAft>
              <a:buClr>
                <a:srgbClr val="000000"/>
              </a:buClr>
              <a:buSzPts val="1800"/>
              <a:buFont typeface="Arial"/>
              <a:buNone/>
            </a:pPr>
            <a:endParaRPr sz="2400" b="0"/>
          </a:p>
        </p:txBody>
      </p:sp>
      <p:pic>
        <p:nvPicPr>
          <p:cNvPr id="511" name="Google Shape;511;p22"/>
          <p:cNvPicPr preferRelativeResize="0"/>
          <p:nvPr/>
        </p:nvPicPr>
        <p:blipFill rotWithShape="1">
          <a:blip r:embed="rId3">
            <a:alphaModFix/>
          </a:blip>
          <a:srcRect/>
          <a:stretch/>
        </p:blipFill>
        <p:spPr>
          <a:xfrm>
            <a:off x="8420898" y="0"/>
            <a:ext cx="7836690" cy="9144000"/>
          </a:xfrm>
          <a:prstGeom prst="rect">
            <a:avLst/>
          </a:prstGeom>
          <a:noFill/>
          <a:ln>
            <a:noFill/>
          </a:ln>
        </p:spPr>
      </p:pic>
      <p:sp>
        <p:nvSpPr>
          <p:cNvPr id="512" name="Google Shape;512;p22"/>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chemeClr val="lt1"/>
                </a:solidFill>
                <a:latin typeface="Arial"/>
                <a:ea typeface="Arial"/>
                <a:cs typeface="Arial"/>
                <a:sym typeface="Arial"/>
              </a:rPr>
              <a:t>R-Generation | KS2 Briefing</a:t>
            </a:r>
            <a:endParaRPr/>
          </a:p>
        </p:txBody>
      </p:sp>
      <p:sp>
        <p:nvSpPr>
          <p:cNvPr id="513" name="Google Shape;513;p22"/>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23</a:t>
            </a:fld>
            <a:endParaRPr sz="1800" b="1">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23"/>
          <p:cNvSpPr>
            <a:spLocks noGrp="1"/>
          </p:cNvSpPr>
          <p:nvPr>
            <p:ph type="body" idx="1"/>
          </p:nvPr>
        </p:nvSpPr>
        <p:spPr>
          <a:xfrm rot="5400000">
            <a:off x="2796780" y="-2789632"/>
            <a:ext cx="2300288" cy="7879559"/>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a:t> </a:t>
            </a:r>
            <a:endParaRPr/>
          </a:p>
        </p:txBody>
      </p:sp>
      <p:sp>
        <p:nvSpPr>
          <p:cNvPr id="519" name="Google Shape;519;p23"/>
          <p:cNvSpPr txBox="1">
            <a:spLocks noGrp="1"/>
          </p:cNvSpPr>
          <p:nvPr>
            <p:ph type="body" idx="2"/>
          </p:nvPr>
        </p:nvSpPr>
        <p:spPr>
          <a:xfrm>
            <a:off x="541337" y="642938"/>
            <a:ext cx="6916737" cy="15001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a:t>Where to learn more about recycling</a:t>
            </a:r>
            <a:endParaRPr/>
          </a:p>
        </p:txBody>
      </p:sp>
      <p:sp>
        <p:nvSpPr>
          <p:cNvPr id="520" name="Google Shape;520;p23"/>
          <p:cNvSpPr txBox="1">
            <a:spLocks noGrp="1"/>
          </p:cNvSpPr>
          <p:nvPr>
            <p:ph type="body" idx="4"/>
          </p:nvPr>
        </p:nvSpPr>
        <p:spPr>
          <a:xfrm>
            <a:off x="541338" y="2543175"/>
            <a:ext cx="7345362" cy="53435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None/>
            </a:pPr>
            <a:r>
              <a:rPr lang="en-GB" sz="2400" b="0"/>
              <a:t>For more information, go to:</a:t>
            </a:r>
            <a:endParaRPr/>
          </a:p>
          <a:p>
            <a:pPr marL="457200" lvl="0" indent="-342900" algn="l" rtl="0">
              <a:lnSpc>
                <a:spcPct val="100000"/>
              </a:lnSpc>
              <a:spcBef>
                <a:spcPts val="1800"/>
              </a:spcBef>
              <a:spcAft>
                <a:spcPts val="0"/>
              </a:spcAft>
              <a:buClr>
                <a:schemeClr val="dk1"/>
              </a:buClr>
              <a:buSzPts val="1800"/>
              <a:buChar char="●"/>
            </a:pPr>
            <a:r>
              <a:rPr lang="en-GB" sz="2400" b="0"/>
              <a:t>RECOUP is a plastics recycling charity who lead and inform on the continued development of plastics recycling </a:t>
            </a:r>
            <a:r>
              <a:rPr lang="en-GB" sz="2400" b="0" u="sng">
                <a:solidFill>
                  <a:srgbClr val="61A60E"/>
                </a:solidFill>
                <a:hlinkClick r:id="rId3">
                  <a:extLst>
                    <a:ext uri="{A12FA001-AC4F-418D-AE19-62706E023703}">
                      <ahyp:hlinkClr xmlns:ahyp="http://schemas.microsoft.com/office/drawing/2018/hyperlinkcolor" val="tx"/>
                    </a:ext>
                  </a:extLst>
                </a:hlinkClick>
              </a:rPr>
              <a:t>recoup.org</a:t>
            </a:r>
            <a:endParaRPr sz="2400" b="0">
              <a:solidFill>
                <a:srgbClr val="61A60E"/>
              </a:solidFill>
            </a:endParaRPr>
          </a:p>
          <a:p>
            <a:pPr marL="457200" lvl="0" indent="-342900" algn="l" rtl="0">
              <a:lnSpc>
                <a:spcPct val="100000"/>
              </a:lnSpc>
              <a:spcBef>
                <a:spcPts val="1800"/>
              </a:spcBef>
              <a:spcAft>
                <a:spcPts val="0"/>
              </a:spcAft>
              <a:buClr>
                <a:schemeClr val="dk1"/>
              </a:buClr>
              <a:buSzPts val="1800"/>
              <a:buChar char="●"/>
            </a:pPr>
            <a:r>
              <a:rPr lang="en-GB" sz="2400" b="0"/>
              <a:t>Pledge2Recycle is the national plastics recycling initiative of the charity RECOUP </a:t>
            </a:r>
            <a:r>
              <a:rPr lang="en-GB" sz="2400" b="0" u="sng">
                <a:solidFill>
                  <a:srgbClr val="61A60E"/>
                </a:solidFill>
                <a:hlinkClick r:id="rId4">
                  <a:extLst>
                    <a:ext uri="{A12FA001-AC4F-418D-AE19-62706E023703}">
                      <ahyp:hlinkClr xmlns:ahyp="http://schemas.microsoft.com/office/drawing/2018/hyperlinkcolor" val="tx"/>
                    </a:ext>
                  </a:extLst>
                </a:hlinkClick>
              </a:rPr>
              <a:t>pledge2recycle.co.uk</a:t>
            </a:r>
            <a:endParaRPr sz="2400" b="0">
              <a:solidFill>
                <a:srgbClr val="61A60E"/>
              </a:solidFill>
            </a:endParaRPr>
          </a:p>
          <a:p>
            <a:pPr marL="457200" lvl="0" indent="-342900" algn="l" rtl="0">
              <a:lnSpc>
                <a:spcPct val="100000"/>
              </a:lnSpc>
              <a:spcBef>
                <a:spcPts val="1800"/>
              </a:spcBef>
              <a:spcAft>
                <a:spcPts val="0"/>
              </a:spcAft>
              <a:buClr>
                <a:schemeClr val="dk1"/>
              </a:buClr>
              <a:buSzPts val="1800"/>
              <a:buChar char="●"/>
            </a:pPr>
            <a:r>
              <a:rPr lang="en-GB" sz="2400" b="0"/>
              <a:t>Recycle Now is the national recycling campaign for England </a:t>
            </a:r>
            <a:r>
              <a:rPr lang="en-GB" sz="2400" b="0" u="sng">
                <a:solidFill>
                  <a:srgbClr val="61A60E"/>
                </a:solidFill>
                <a:hlinkClick r:id="rId5">
                  <a:extLst>
                    <a:ext uri="{A12FA001-AC4F-418D-AE19-62706E023703}">
                      <ahyp:hlinkClr xmlns:ahyp="http://schemas.microsoft.com/office/drawing/2018/hyperlinkcolor" val="tx"/>
                    </a:ext>
                  </a:extLst>
                </a:hlinkClick>
              </a:rPr>
              <a:t>recyclenow.com</a:t>
            </a:r>
            <a:endParaRPr sz="2400" b="0">
              <a:solidFill>
                <a:srgbClr val="61A60E"/>
              </a:solidFill>
            </a:endParaRPr>
          </a:p>
          <a:p>
            <a:pPr marL="457200" lvl="0" indent="-342900" algn="l" rtl="0">
              <a:lnSpc>
                <a:spcPct val="100000"/>
              </a:lnSpc>
              <a:spcBef>
                <a:spcPts val="1800"/>
              </a:spcBef>
              <a:spcAft>
                <a:spcPts val="0"/>
              </a:spcAft>
              <a:buClr>
                <a:schemeClr val="dk1"/>
              </a:buClr>
              <a:buSzPts val="1800"/>
              <a:buChar char="●"/>
            </a:pPr>
            <a:r>
              <a:rPr lang="en-GB" sz="2400" b="0"/>
              <a:t>WRAP helps individuals, businesses and local authorities to reduce waste and recycle more </a:t>
            </a:r>
            <a:r>
              <a:rPr lang="en-GB" sz="2400" b="0" u="sng">
                <a:solidFill>
                  <a:srgbClr val="61A60E"/>
                </a:solidFill>
                <a:hlinkClick r:id="rId6">
                  <a:extLst>
                    <a:ext uri="{A12FA001-AC4F-418D-AE19-62706E023703}">
                      <ahyp:hlinkClr xmlns:ahyp="http://schemas.microsoft.com/office/drawing/2018/hyperlinkcolor" val="tx"/>
                    </a:ext>
                  </a:extLst>
                </a:hlinkClick>
              </a:rPr>
              <a:t>wrap.org.uk</a:t>
            </a:r>
            <a:endParaRPr sz="2400" b="0">
              <a:solidFill>
                <a:srgbClr val="61A60E"/>
              </a:solidFill>
            </a:endParaRPr>
          </a:p>
          <a:p>
            <a:pPr marL="114300" lvl="0" indent="0" algn="l" rtl="0">
              <a:lnSpc>
                <a:spcPct val="100000"/>
              </a:lnSpc>
              <a:spcBef>
                <a:spcPts val="1800"/>
              </a:spcBef>
              <a:spcAft>
                <a:spcPts val="0"/>
              </a:spcAft>
              <a:buClr>
                <a:srgbClr val="000000"/>
              </a:buClr>
              <a:buSzPts val="1800"/>
              <a:buNone/>
            </a:pPr>
            <a:endParaRPr sz="2400" b="0"/>
          </a:p>
        </p:txBody>
      </p:sp>
      <p:pic>
        <p:nvPicPr>
          <p:cNvPr id="521" name="Google Shape;521;p23"/>
          <p:cNvPicPr preferRelativeResize="0"/>
          <p:nvPr/>
        </p:nvPicPr>
        <p:blipFill rotWithShape="1">
          <a:blip r:embed="rId7">
            <a:alphaModFix/>
          </a:blip>
          <a:srcRect/>
          <a:stretch/>
        </p:blipFill>
        <p:spPr>
          <a:xfrm>
            <a:off x="9477526" y="3847275"/>
            <a:ext cx="5579446" cy="3153600"/>
          </a:xfrm>
          <a:prstGeom prst="rect">
            <a:avLst/>
          </a:prstGeom>
          <a:noFill/>
          <a:ln>
            <a:noFill/>
          </a:ln>
        </p:spPr>
      </p:pic>
      <p:pic>
        <p:nvPicPr>
          <p:cNvPr id="522" name="Google Shape;522;p23"/>
          <p:cNvPicPr preferRelativeResize="0"/>
          <p:nvPr/>
        </p:nvPicPr>
        <p:blipFill rotWithShape="1">
          <a:blip r:embed="rId8">
            <a:alphaModFix/>
          </a:blip>
          <a:srcRect/>
          <a:stretch/>
        </p:blipFill>
        <p:spPr>
          <a:xfrm>
            <a:off x="9422008" y="2597057"/>
            <a:ext cx="5420689" cy="1261208"/>
          </a:xfrm>
          <a:prstGeom prst="rect">
            <a:avLst/>
          </a:prstGeom>
          <a:noFill/>
          <a:ln>
            <a:noFill/>
          </a:ln>
        </p:spPr>
      </p:pic>
      <p:sp>
        <p:nvSpPr>
          <p:cNvPr id="523" name="Google Shape;523;p23"/>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a:solidFill>
                  <a:srgbClr val="006937"/>
                </a:solidFill>
                <a:latin typeface="Arial"/>
                <a:ea typeface="Arial"/>
                <a:cs typeface="Arial"/>
                <a:sym typeface="Arial"/>
              </a:rPr>
              <a:t>R-Generation | KS2 Briefing</a:t>
            </a:r>
            <a:endParaRPr/>
          </a:p>
        </p:txBody>
      </p:sp>
      <p:sp>
        <p:nvSpPr>
          <p:cNvPr id="524" name="Google Shape;524;p23"/>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24</a:t>
            </a:fld>
            <a:endParaRPr sz="1800" b="1">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191"/>
        <p:cNvGrpSpPr/>
        <p:nvPr/>
      </p:nvGrpSpPr>
      <p:grpSpPr>
        <a:xfrm>
          <a:off x="0" y="0"/>
          <a:ext cx="0" cy="0"/>
          <a:chOff x="0" y="0"/>
          <a:chExt cx="0" cy="0"/>
        </a:xfrm>
      </p:grpSpPr>
      <p:sp>
        <p:nvSpPr>
          <p:cNvPr id="192" name="Google Shape;192;p3"/>
          <p:cNvSpPr txBox="1">
            <a:spLocks noGrp="1"/>
          </p:cNvSpPr>
          <p:nvPr>
            <p:ph type="title"/>
          </p:nvPr>
        </p:nvSpPr>
        <p:spPr>
          <a:xfrm>
            <a:off x="1131911" y="1652247"/>
            <a:ext cx="9047851" cy="82413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4800"/>
              <a:buFont typeface="Arial"/>
              <a:buNone/>
            </a:pPr>
            <a:r>
              <a:rPr lang="en-GB" dirty="0"/>
              <a:t>About this activity</a:t>
            </a:r>
            <a:endParaRPr dirty="0"/>
          </a:p>
        </p:txBody>
      </p:sp>
      <p:sp>
        <p:nvSpPr>
          <p:cNvPr id="193" name="Google Shape;193;p3"/>
          <p:cNvSpPr txBox="1">
            <a:spLocks noGrp="1"/>
          </p:cNvSpPr>
          <p:nvPr>
            <p:ph type="body" idx="1"/>
          </p:nvPr>
        </p:nvSpPr>
        <p:spPr>
          <a:xfrm>
            <a:off x="1131911" y="2823820"/>
            <a:ext cx="5440340" cy="481410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1A60E"/>
              </a:buClr>
              <a:buSzPts val="2000"/>
              <a:buNone/>
            </a:pPr>
            <a:r>
              <a:rPr lang="en-GB" sz="2000" dirty="0"/>
              <a:t>Curriculum links - England</a:t>
            </a:r>
            <a:endParaRPr sz="2000" b="0" dirty="0"/>
          </a:p>
          <a:p>
            <a:pPr marL="0" lvl="0" indent="0" algn="l" rtl="0">
              <a:lnSpc>
                <a:spcPct val="90000"/>
              </a:lnSpc>
              <a:spcBef>
                <a:spcPts val="1333"/>
              </a:spcBef>
              <a:spcAft>
                <a:spcPts val="0"/>
              </a:spcAft>
              <a:buClr>
                <a:srgbClr val="000000"/>
              </a:buClr>
              <a:buSzPts val="1400"/>
              <a:buNone/>
            </a:pPr>
            <a:r>
              <a:rPr lang="en-GB" sz="1400" dirty="0">
                <a:solidFill>
                  <a:srgbClr val="000000"/>
                </a:solidFill>
              </a:rPr>
              <a:t>PSHE Association Programme of Study: Living in the Wider World </a:t>
            </a:r>
            <a:endParaRPr sz="1400" b="0" dirty="0">
              <a:solidFill>
                <a:srgbClr val="000000"/>
              </a:solidFill>
            </a:endParaRPr>
          </a:p>
          <a:p>
            <a:pPr marL="0" lvl="0" indent="0" algn="l" rtl="0">
              <a:lnSpc>
                <a:spcPct val="90000"/>
              </a:lnSpc>
              <a:spcBef>
                <a:spcPts val="1333"/>
              </a:spcBef>
              <a:spcAft>
                <a:spcPts val="0"/>
              </a:spcAft>
              <a:buClr>
                <a:srgbClr val="000000"/>
              </a:buClr>
              <a:buSzPts val="1400"/>
              <a:buNone/>
            </a:pPr>
            <a:r>
              <a:rPr lang="en-GB" sz="1400" b="0" dirty="0">
                <a:solidFill>
                  <a:srgbClr val="000000"/>
                </a:solidFill>
              </a:rPr>
              <a:t>L4. the importance of having compassion towards others; shared responsibilities we all have for caring for other people and living things; how to show care and concern for others </a:t>
            </a:r>
            <a:endParaRPr dirty="0"/>
          </a:p>
          <a:p>
            <a:pPr marL="0" lvl="0" indent="0" algn="l" rtl="0">
              <a:lnSpc>
                <a:spcPct val="90000"/>
              </a:lnSpc>
              <a:spcBef>
                <a:spcPts val="1333"/>
              </a:spcBef>
              <a:spcAft>
                <a:spcPts val="0"/>
              </a:spcAft>
              <a:buClr>
                <a:srgbClr val="000000"/>
              </a:buClr>
              <a:buSzPts val="1400"/>
              <a:buNone/>
            </a:pPr>
            <a:r>
              <a:rPr lang="en-GB" sz="1400" b="0" dirty="0">
                <a:solidFill>
                  <a:srgbClr val="000000"/>
                </a:solidFill>
              </a:rPr>
              <a:t>L5. ways of carrying out shared responsibilities for protecting the environment in school and at home; how everyday choices can affect the environment (e.g. reducing, reusing, recycling; food choices) </a:t>
            </a:r>
            <a:endParaRPr dirty="0"/>
          </a:p>
          <a:p>
            <a:pPr marL="0" lvl="0" indent="0" algn="l" rtl="0">
              <a:lnSpc>
                <a:spcPct val="90000"/>
              </a:lnSpc>
              <a:spcBef>
                <a:spcPts val="1333"/>
              </a:spcBef>
              <a:spcAft>
                <a:spcPts val="0"/>
              </a:spcAft>
              <a:buClr>
                <a:srgbClr val="000000"/>
              </a:buClr>
              <a:buSzPts val="1400"/>
              <a:buNone/>
            </a:pPr>
            <a:r>
              <a:rPr lang="en-GB" sz="1400" b="0" dirty="0">
                <a:solidFill>
                  <a:srgbClr val="000000"/>
                </a:solidFill>
              </a:rPr>
              <a:t>L19. that people’s spending decisions can affect others and the environment (e.g. Fair trade, buying single-use plastics, or giving to charity)</a:t>
            </a:r>
            <a:endParaRPr sz="1400" dirty="0">
              <a:solidFill>
                <a:srgbClr val="000000"/>
              </a:solidFill>
            </a:endParaRPr>
          </a:p>
          <a:p>
            <a:pPr marL="0" lvl="0" indent="0" algn="l" rtl="0">
              <a:lnSpc>
                <a:spcPct val="90000"/>
              </a:lnSpc>
              <a:spcBef>
                <a:spcPts val="1333"/>
              </a:spcBef>
              <a:spcAft>
                <a:spcPts val="0"/>
              </a:spcAft>
              <a:buClr>
                <a:srgbClr val="000000"/>
              </a:buClr>
              <a:buSzPts val="1400"/>
              <a:buNone/>
            </a:pPr>
            <a:r>
              <a:rPr lang="en-GB" sz="1400" dirty="0">
                <a:solidFill>
                  <a:srgbClr val="000000"/>
                </a:solidFill>
              </a:rPr>
              <a:t>Citizenship, KS2 </a:t>
            </a:r>
            <a:endParaRPr sz="1400" b="0" dirty="0">
              <a:solidFill>
                <a:srgbClr val="000000"/>
              </a:solidFill>
            </a:endParaRPr>
          </a:p>
          <a:p>
            <a:pPr marL="285750" lvl="0" indent="-285750" algn="l" rtl="0">
              <a:lnSpc>
                <a:spcPct val="90000"/>
              </a:lnSpc>
              <a:spcBef>
                <a:spcPts val="1333"/>
              </a:spcBef>
              <a:spcAft>
                <a:spcPts val="0"/>
              </a:spcAft>
              <a:buClr>
                <a:srgbClr val="000000"/>
              </a:buClr>
              <a:buSzPts val="1400"/>
              <a:buFont typeface="Arial"/>
              <a:buChar char="•"/>
            </a:pPr>
            <a:r>
              <a:rPr lang="en-GB" sz="1400" b="0" dirty="0">
                <a:solidFill>
                  <a:srgbClr val="000000"/>
                </a:solidFill>
              </a:rPr>
              <a:t>Developing confidence and responsibility and making the most of their abilities </a:t>
            </a:r>
            <a:endParaRPr dirty="0"/>
          </a:p>
          <a:p>
            <a:pPr marL="742950" lvl="1" indent="-285750" algn="l" rtl="0">
              <a:lnSpc>
                <a:spcPct val="90000"/>
              </a:lnSpc>
              <a:spcBef>
                <a:spcPts val="667"/>
              </a:spcBef>
              <a:spcAft>
                <a:spcPts val="0"/>
              </a:spcAft>
              <a:buClr>
                <a:srgbClr val="000000"/>
              </a:buClr>
              <a:buSzPts val="1400"/>
              <a:buFont typeface="Arial"/>
              <a:buChar char="•"/>
            </a:pPr>
            <a:r>
              <a:rPr lang="en-GB" sz="1400" b="0" dirty="0">
                <a:solidFill>
                  <a:srgbClr val="000000"/>
                </a:solidFill>
              </a:rPr>
              <a:t>a. to talk and write about their opinions, and explain their views, on issues that affect themselves and society; </a:t>
            </a:r>
            <a:endParaRPr dirty="0"/>
          </a:p>
          <a:p>
            <a:pPr marL="742950" lvl="1" indent="-285750" algn="l" rtl="0">
              <a:lnSpc>
                <a:spcPct val="90000"/>
              </a:lnSpc>
              <a:spcBef>
                <a:spcPts val="667"/>
              </a:spcBef>
              <a:spcAft>
                <a:spcPts val="0"/>
              </a:spcAft>
              <a:buClr>
                <a:srgbClr val="000000"/>
              </a:buClr>
              <a:buSzPts val="1400"/>
              <a:buFont typeface="Arial"/>
              <a:buChar char="•"/>
            </a:pPr>
            <a:r>
              <a:rPr lang="en-GB" sz="1400" b="0" dirty="0">
                <a:solidFill>
                  <a:srgbClr val="000000"/>
                </a:solidFill>
              </a:rPr>
              <a:t>c. to face new challenges positively by collecting information, looking for help, making responsible choices, and taking action. </a:t>
            </a:r>
            <a:endParaRPr dirty="0"/>
          </a:p>
        </p:txBody>
      </p:sp>
      <p:sp>
        <p:nvSpPr>
          <p:cNvPr id="194" name="Google Shape;194;p3"/>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i="0" u="none" strike="noStrike" cap="none" dirty="0">
                <a:solidFill>
                  <a:schemeClr val="lt1"/>
                </a:solidFill>
                <a:latin typeface="Arial"/>
                <a:ea typeface="Arial"/>
                <a:cs typeface="Arial"/>
                <a:sym typeface="Arial"/>
              </a:rPr>
              <a:t>R-Generation | KS2 Briefing</a:t>
            </a:r>
            <a:endParaRPr dirty="0"/>
          </a:p>
        </p:txBody>
      </p:sp>
      <p:sp>
        <p:nvSpPr>
          <p:cNvPr id="195" name="Google Shape;195;p3"/>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i="0" u="none" strike="noStrike" cap="none">
                <a:solidFill>
                  <a:schemeClr val="lt1"/>
                </a:solidFill>
                <a:latin typeface="Arial"/>
                <a:ea typeface="Arial"/>
                <a:cs typeface="Arial"/>
                <a:sym typeface="Arial"/>
              </a:rPr>
              <a:t>3</a:t>
            </a:fld>
            <a:endParaRPr sz="1800" b="1" i="0" u="none" strike="noStrike" cap="none" dirty="0">
              <a:solidFill>
                <a:schemeClr val="lt1"/>
              </a:solidFill>
              <a:latin typeface="Arial"/>
              <a:ea typeface="Arial"/>
              <a:cs typeface="Arial"/>
              <a:sym typeface="Arial"/>
            </a:endParaRPr>
          </a:p>
        </p:txBody>
      </p:sp>
      <p:sp>
        <p:nvSpPr>
          <p:cNvPr id="196" name="Google Shape;196;p3"/>
          <p:cNvSpPr txBox="1"/>
          <p:nvPr/>
        </p:nvSpPr>
        <p:spPr>
          <a:xfrm>
            <a:off x="6960026" y="2823820"/>
            <a:ext cx="5440340" cy="634019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mn-lt"/>
                <a:ea typeface="Calibri"/>
                <a:cs typeface="Calibri"/>
                <a:sym typeface="Calibri"/>
              </a:rPr>
              <a:t>Preparing to play an active role as citizens </a:t>
            </a:r>
            <a:endParaRPr sz="1400" b="0" i="0" u="none" strike="noStrike" cap="none" dirty="0">
              <a:solidFill>
                <a:srgbClr val="000000"/>
              </a:solidFill>
              <a:latin typeface="+mn-lt"/>
              <a:ea typeface="Arial"/>
              <a:cs typeface="Arial"/>
              <a:sym typeface="Arial"/>
            </a:endParaRPr>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a. to research, discuss and debate topical issues, problems and events; </a:t>
            </a:r>
            <a:endParaRPr dirty="0"/>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j. that resources can be allocated in different ways and that these economic choices affect; individuals, communities and the sustainability of the environment. </a:t>
            </a:r>
            <a:endParaRPr dirty="0"/>
          </a:p>
          <a:p>
            <a:pPr marL="0" marR="0" lvl="0" indent="0" algn="l" rtl="0">
              <a:spcBef>
                <a:spcPts val="0"/>
              </a:spcBef>
              <a:spcAft>
                <a:spcPts val="0"/>
              </a:spcAft>
              <a:buNone/>
            </a:pPr>
            <a:endParaRPr sz="1400" b="0" i="0" u="none" strike="noStrike" dirty="0">
              <a:solidFill>
                <a:srgbClr val="000000"/>
              </a:solidFill>
              <a:latin typeface="Arial"/>
              <a:ea typeface="Arial"/>
              <a:cs typeface="Arial"/>
              <a:sym typeface="Arial"/>
            </a:endParaRPr>
          </a:p>
          <a:p>
            <a:pPr marL="0" marR="0" lvl="0" indent="0" algn="l" rtl="0">
              <a:spcBef>
                <a:spcPts val="0"/>
              </a:spcBef>
              <a:spcAft>
                <a:spcPts val="0"/>
              </a:spcAft>
              <a:buNone/>
            </a:pPr>
            <a:r>
              <a:rPr lang="en-GB" sz="1400" b="1" i="0" u="none" strike="noStrike" dirty="0">
                <a:solidFill>
                  <a:srgbClr val="000000"/>
                </a:solidFill>
                <a:latin typeface="Arial"/>
                <a:ea typeface="Arial"/>
                <a:cs typeface="Arial"/>
                <a:sym typeface="Arial"/>
              </a:rPr>
              <a:t>Science, KS2 </a:t>
            </a:r>
            <a:endParaRPr sz="1400" b="0" i="0" u="none" strike="noStrike" dirty="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GB" sz="1400" b="0" i="0" u="none" strike="noStrike" dirty="0">
                <a:solidFill>
                  <a:srgbClr val="000000"/>
                </a:solidFill>
                <a:latin typeface="Arial"/>
                <a:ea typeface="Arial"/>
                <a:cs typeface="Arial"/>
                <a:sym typeface="Arial"/>
              </a:rPr>
              <a:t>Properties and changes of materials </a:t>
            </a:r>
            <a:endParaRPr dirty="0"/>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compare and group together everyday materials on the basis of their properties, including their hardness, solubility, transparency, conductivity (electrical and thermal), and response to magnets </a:t>
            </a:r>
            <a:endParaRPr dirty="0"/>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give reasons, based on evidence from comparative and fair tests, for the particular uses of everyday materials, including metals, wood and plastic </a:t>
            </a:r>
            <a:endParaRPr dirty="0"/>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explain that some changes result in the formation of new materials, and that this kind of change is not usually reversible, including changes associated with burning and the action of acid on bicarbonate of soda. </a:t>
            </a:r>
            <a:endParaRPr sz="1400" b="0" i="0" u="none" strike="noStrike" cap="none" dirty="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GB" sz="1400" b="0" i="0" u="none" strike="noStrike" dirty="0">
                <a:solidFill>
                  <a:srgbClr val="000000"/>
                </a:solidFill>
                <a:latin typeface="Arial"/>
                <a:ea typeface="Arial"/>
                <a:cs typeface="Arial"/>
                <a:sym typeface="Arial"/>
              </a:rPr>
              <a:t>Living things and their habitats </a:t>
            </a:r>
            <a:endParaRPr dirty="0"/>
          </a:p>
          <a:p>
            <a:pPr marL="742950" marR="0" lvl="1" indent="-285750" algn="l" rtl="0">
              <a:spcBef>
                <a:spcPts val="0"/>
              </a:spcBef>
              <a:spcAft>
                <a:spcPts val="0"/>
              </a:spcAft>
              <a:buClr>
                <a:srgbClr val="000000"/>
              </a:buClr>
              <a:buSzPts val="1400"/>
              <a:buFont typeface="Arial"/>
              <a:buChar char="•"/>
            </a:pPr>
            <a:r>
              <a:rPr lang="en-GB" sz="1400" b="0" i="0" u="none" strike="noStrike" cap="none" dirty="0">
                <a:solidFill>
                  <a:srgbClr val="000000"/>
                </a:solidFill>
                <a:latin typeface="Arial"/>
                <a:ea typeface="Arial"/>
                <a:cs typeface="Arial"/>
                <a:sym typeface="Arial"/>
              </a:rPr>
              <a:t>recognise that environments can change and that this can sometimes pose dangers to living things. </a:t>
            </a:r>
            <a:endParaRPr dirty="0"/>
          </a:p>
          <a:p>
            <a:pPr marL="0" marR="0" lvl="0" indent="0" algn="l" rtl="0">
              <a:spcBef>
                <a:spcPts val="0"/>
              </a:spcBef>
              <a:spcAft>
                <a:spcPts val="0"/>
              </a:spcAft>
              <a:buNone/>
            </a:pPr>
            <a:endParaRPr sz="1400" b="0" i="0" u="none" strike="noStrike" dirty="0">
              <a:solidFill>
                <a:srgbClr val="000000"/>
              </a:solidFill>
              <a:latin typeface="Arial"/>
              <a:ea typeface="Arial"/>
              <a:cs typeface="Arial"/>
              <a:sym typeface="Arial"/>
            </a:endParaRPr>
          </a:p>
          <a:p>
            <a:pPr marL="0" marR="0" lvl="0" indent="0" algn="l" rtl="0">
              <a:spcBef>
                <a:spcPts val="0"/>
              </a:spcBef>
              <a:spcAft>
                <a:spcPts val="0"/>
              </a:spcAft>
              <a:buNone/>
            </a:pPr>
            <a:r>
              <a:rPr lang="en-GB" sz="1400" b="1" i="0" u="none" strike="noStrike" dirty="0">
                <a:solidFill>
                  <a:srgbClr val="000000"/>
                </a:solidFill>
                <a:latin typeface="Arial"/>
                <a:ea typeface="Arial"/>
                <a:cs typeface="Arial"/>
                <a:sym typeface="Arial"/>
              </a:rPr>
              <a:t>Geography, KS2 </a:t>
            </a:r>
            <a:endParaRPr sz="1400" b="0" i="0" u="none" strike="noStrike" dirty="0">
              <a:solidFill>
                <a:srgbClr val="000000"/>
              </a:solidFill>
              <a:latin typeface="Arial"/>
              <a:ea typeface="Arial"/>
              <a:cs typeface="Arial"/>
              <a:sym typeface="Arial"/>
            </a:endParaRPr>
          </a:p>
          <a:p>
            <a:pPr marL="0" marR="0" lvl="0" indent="0" algn="l" rtl="0">
              <a:spcBef>
                <a:spcPts val="0"/>
              </a:spcBef>
              <a:spcAft>
                <a:spcPts val="0"/>
              </a:spcAft>
              <a:buNone/>
            </a:pPr>
            <a:r>
              <a:rPr lang="en-GB" sz="1400" b="0" i="0" u="none" strike="noStrike" dirty="0">
                <a:solidFill>
                  <a:srgbClr val="000000"/>
                </a:solidFill>
                <a:latin typeface="Arial"/>
                <a:ea typeface="Arial"/>
                <a:cs typeface="Arial"/>
                <a:sym typeface="Arial"/>
              </a:rPr>
              <a:t>The distribution of natural resources including energy, food, minerals and water</a:t>
            </a:r>
            <a:endParaRPr dirty="0"/>
          </a:p>
          <a:p>
            <a:pPr marL="0" marR="0" lvl="0" indent="0" algn="l" rtl="0">
              <a:spcBef>
                <a:spcPts val="0"/>
              </a:spcBef>
              <a:spcAft>
                <a:spcPts val="0"/>
              </a:spcAft>
              <a:buNone/>
            </a:pPr>
            <a:endParaRPr sz="1400" b="0" i="0" u="none" strike="noStrike" dirty="0">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191"/>
        <p:cNvGrpSpPr/>
        <p:nvPr/>
      </p:nvGrpSpPr>
      <p:grpSpPr>
        <a:xfrm>
          <a:off x="0" y="0"/>
          <a:ext cx="0" cy="0"/>
          <a:chOff x="0" y="0"/>
          <a:chExt cx="0" cy="0"/>
        </a:xfrm>
      </p:grpSpPr>
      <p:sp>
        <p:nvSpPr>
          <p:cNvPr id="192" name="Google Shape;192;p3"/>
          <p:cNvSpPr txBox="1">
            <a:spLocks noGrp="1"/>
          </p:cNvSpPr>
          <p:nvPr>
            <p:ph type="title"/>
          </p:nvPr>
        </p:nvSpPr>
        <p:spPr>
          <a:xfrm>
            <a:off x="1131911" y="1652247"/>
            <a:ext cx="9047851" cy="82413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4800"/>
              <a:buFont typeface="Arial"/>
              <a:buNone/>
            </a:pPr>
            <a:r>
              <a:rPr lang="en-GB" dirty="0"/>
              <a:t>About this activity</a:t>
            </a:r>
            <a:endParaRPr dirty="0"/>
          </a:p>
        </p:txBody>
      </p:sp>
      <p:sp>
        <p:nvSpPr>
          <p:cNvPr id="193" name="Google Shape;193;p3"/>
          <p:cNvSpPr txBox="1">
            <a:spLocks noGrp="1"/>
          </p:cNvSpPr>
          <p:nvPr>
            <p:ph type="body" idx="1"/>
          </p:nvPr>
        </p:nvSpPr>
        <p:spPr>
          <a:xfrm>
            <a:off x="1131911" y="2823820"/>
            <a:ext cx="5440340" cy="522004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1A60E"/>
              </a:buClr>
              <a:buSzPts val="2000"/>
              <a:buNone/>
            </a:pPr>
            <a:r>
              <a:rPr lang="en-GB" sz="2000" dirty="0"/>
              <a:t>Curriculum links - Wales</a:t>
            </a:r>
            <a:endParaRPr sz="2000" b="0" dirty="0"/>
          </a:p>
          <a:p>
            <a:pPr rtl="0">
              <a:spcBef>
                <a:spcPts val="0"/>
              </a:spcBef>
              <a:spcAft>
                <a:spcPts val="0"/>
              </a:spcAft>
            </a:pPr>
            <a:r>
              <a:rPr lang="en-US" sz="1400" b="1" i="0" u="none" strike="noStrike" dirty="0">
                <a:solidFill>
                  <a:schemeClr val="tx1"/>
                </a:solidFill>
                <a:effectLst/>
                <a:latin typeface="Arial" panose="020B0604020202020204" pitchFamily="34" charset="0"/>
              </a:rPr>
              <a:t>Humanities</a:t>
            </a:r>
            <a:endParaRPr lang="en-US" sz="1400" b="0" dirty="0">
              <a:solidFill>
                <a:schemeClr val="tx1"/>
              </a:solidFill>
              <a:effectLst/>
            </a:endParaRPr>
          </a:p>
          <a:p>
            <a:pPr marL="514350" indent="-285750" rtl="0" fontAlgn="base">
              <a:spcBef>
                <a:spcPts val="0"/>
              </a:spcBef>
              <a:spcAft>
                <a:spcPts val="0"/>
              </a:spcAft>
              <a:buClrTx/>
              <a:buFont typeface="Arial" panose="020B0604020202020204" pitchFamily="34" charset="0"/>
              <a:buChar char="•"/>
            </a:pPr>
            <a:r>
              <a:rPr lang="en-US" sz="1400" b="0" i="0" u="none" strike="noStrike" dirty="0">
                <a:solidFill>
                  <a:schemeClr val="tx1"/>
                </a:solidFill>
                <a:effectLst/>
                <a:latin typeface="Arial" panose="020B0604020202020204" pitchFamily="34" charset="0"/>
              </a:rPr>
              <a:t>I can describe and give simple explanations about the impact of human actions on the natural world in the past and present.</a:t>
            </a:r>
          </a:p>
          <a:p>
            <a:pPr marL="514350" indent="-285750" rtl="0" fontAlgn="base">
              <a:spcBef>
                <a:spcPts val="0"/>
              </a:spcBef>
              <a:spcAft>
                <a:spcPts val="0"/>
              </a:spcAft>
              <a:buClrTx/>
              <a:buFont typeface="Arial" panose="020B0604020202020204" pitchFamily="34" charset="0"/>
              <a:buChar char="•"/>
            </a:pPr>
            <a:r>
              <a:rPr lang="en-US" sz="1400" b="0" i="0" u="none" strike="noStrike" dirty="0">
                <a:solidFill>
                  <a:schemeClr val="tx1"/>
                </a:solidFill>
                <a:effectLst/>
                <a:latin typeface="Arial" panose="020B0604020202020204" pitchFamily="34" charset="0"/>
              </a:rPr>
              <a:t>I can describe and give simple explanations about the impact that physical processes have had on people, places and landscapes in the past and present.</a:t>
            </a:r>
          </a:p>
          <a:p>
            <a:pPr marL="514350" indent="-285750" rtl="0" fontAlgn="base">
              <a:spcBef>
                <a:spcPts val="0"/>
              </a:spcBef>
              <a:spcAft>
                <a:spcPts val="0"/>
              </a:spcAft>
              <a:buClrTx/>
              <a:buFont typeface="Arial" panose="020B0604020202020204" pitchFamily="34" charset="0"/>
              <a:buChar char="•"/>
            </a:pPr>
            <a:r>
              <a:rPr lang="en-US" sz="1400" b="0" i="0" u="none" strike="noStrike" dirty="0">
                <a:solidFill>
                  <a:schemeClr val="tx1"/>
                </a:solidFill>
                <a:effectLst/>
                <a:latin typeface="Arial" panose="020B0604020202020204" pitchFamily="34" charset="0"/>
              </a:rPr>
              <a:t>I can identify and explain the main causes and effects of events in a range of contexts, and I can recognise how these impact communities and societies.</a:t>
            </a:r>
          </a:p>
          <a:p>
            <a:pPr marL="514350" indent="-285750" rtl="0" fontAlgn="base">
              <a:spcBef>
                <a:spcPts val="0"/>
              </a:spcBef>
              <a:spcAft>
                <a:spcPts val="0"/>
              </a:spcAft>
              <a:buClrTx/>
              <a:buFont typeface="Arial" panose="020B0604020202020204" pitchFamily="34" charset="0"/>
              <a:buChar char="•"/>
            </a:pPr>
            <a:r>
              <a:rPr lang="en-US" sz="1400" b="0" i="0" u="none" strike="noStrike" dirty="0">
                <a:solidFill>
                  <a:schemeClr val="tx1"/>
                </a:solidFill>
                <a:effectLst/>
                <a:latin typeface="Arial" panose="020B0604020202020204" pitchFamily="34" charset="0"/>
              </a:rPr>
              <a:t>I can recognise that there is a difference between wants, needs and rights.</a:t>
            </a:r>
          </a:p>
          <a:p>
            <a:pPr marL="514350" indent="-285750" rtl="0" fontAlgn="base">
              <a:spcBef>
                <a:spcPts val="0"/>
              </a:spcBef>
              <a:spcAft>
                <a:spcPts val="0"/>
              </a:spcAft>
              <a:buClrTx/>
              <a:buFont typeface="Arial" panose="020B0604020202020204" pitchFamily="34" charset="0"/>
              <a:buChar char="•"/>
            </a:pPr>
            <a:r>
              <a:rPr lang="en-US" sz="1400" b="0" i="0" u="none" strike="noStrike" dirty="0">
                <a:solidFill>
                  <a:schemeClr val="tx1"/>
                </a:solidFill>
                <a:effectLst/>
                <a:latin typeface="Arial" panose="020B0604020202020204" pitchFamily="34" charset="0"/>
              </a:rPr>
              <a:t>I can use appropriate methods to gather information related to my enquiries and I am able to interpret the information obtained in the context of the enquiry question.</a:t>
            </a:r>
          </a:p>
          <a:p>
            <a:pPr rtl="0">
              <a:spcBef>
                <a:spcPts val="0"/>
              </a:spcBef>
              <a:spcAft>
                <a:spcPts val="0"/>
              </a:spcAft>
            </a:pPr>
            <a:endParaRPr lang="en-US" sz="1400" b="1" i="0" u="none" strike="noStrike" dirty="0">
              <a:solidFill>
                <a:schemeClr val="tx1"/>
              </a:solidFill>
              <a:effectLst/>
              <a:latin typeface="Arial" panose="020B0604020202020204" pitchFamily="34" charset="0"/>
            </a:endParaRPr>
          </a:p>
          <a:p>
            <a:pPr rtl="0">
              <a:spcBef>
                <a:spcPts val="0"/>
              </a:spcBef>
              <a:spcAft>
                <a:spcPts val="0"/>
              </a:spcAft>
            </a:pPr>
            <a:r>
              <a:rPr lang="en-US" sz="1400" b="1" i="0" u="none" strike="noStrike" dirty="0">
                <a:solidFill>
                  <a:schemeClr val="tx1"/>
                </a:solidFill>
                <a:effectLst/>
                <a:latin typeface="Arial" panose="020B0604020202020204" pitchFamily="34" charset="0"/>
              </a:rPr>
              <a:t>Geography</a:t>
            </a:r>
            <a:endParaRPr lang="en-US" sz="1400" b="0" dirty="0">
              <a:solidFill>
                <a:schemeClr val="tx1"/>
              </a:solidFill>
              <a:effectLst/>
            </a:endParaRPr>
          </a:p>
          <a:p>
            <a:pPr rtl="0" fontAlgn="base">
              <a:spcBef>
                <a:spcPts val="0"/>
              </a:spcBef>
              <a:spcAft>
                <a:spcPts val="0"/>
              </a:spcAft>
              <a:buClrTx/>
              <a:buFont typeface="Arial" panose="020B0604020202020204" pitchFamily="34" charset="0"/>
              <a:buChar char="•"/>
            </a:pPr>
            <a:r>
              <a:rPr lang="en-US" sz="1400" b="0" dirty="0">
                <a:solidFill>
                  <a:schemeClr val="tx1"/>
                </a:solidFill>
                <a:latin typeface="Arial" panose="020B0604020202020204" pitchFamily="34" charset="0"/>
              </a:rPr>
              <a:t>P</a:t>
            </a:r>
            <a:r>
              <a:rPr lang="en-US" sz="1400" b="0" i="0" u="none" strike="noStrike" dirty="0">
                <a:solidFill>
                  <a:schemeClr val="tx1"/>
                </a:solidFill>
                <a:effectLst/>
                <a:latin typeface="Arial" panose="020B0604020202020204" pitchFamily="34" charset="0"/>
              </a:rPr>
              <a:t>rovide a rich context for exploring the issues of sustainability, climate change, energy choices, nature, natural hazards and disasters and hazard risks, pollution, scarcity of natural resources, food security, population, identity, ethnicity, migration, settlements, </a:t>
            </a:r>
            <a:r>
              <a:rPr lang="en-US" sz="1400" b="0" i="0" u="none" strike="noStrike" dirty="0" err="1">
                <a:solidFill>
                  <a:schemeClr val="tx1"/>
                </a:solidFill>
                <a:effectLst/>
                <a:latin typeface="Arial" panose="020B0604020202020204" pitchFamily="34" charset="0"/>
              </a:rPr>
              <a:t>globalisation</a:t>
            </a:r>
            <a:r>
              <a:rPr lang="en-US" sz="1400" b="0" i="0" u="none" strike="noStrike" dirty="0">
                <a:solidFill>
                  <a:schemeClr val="tx1"/>
                </a:solidFill>
                <a:effectLst/>
                <a:latin typeface="Arial" panose="020B0604020202020204" pitchFamily="34" charset="0"/>
              </a:rPr>
              <a:t>, consumerism and trade, initiatives to tackle poverty, inequality and injustice, contrasts between countries at different levels of development</a:t>
            </a:r>
          </a:p>
          <a:p>
            <a:pPr rtl="0" fontAlgn="base">
              <a:spcBef>
                <a:spcPts val="0"/>
              </a:spcBef>
              <a:spcAft>
                <a:spcPts val="0"/>
              </a:spcAft>
              <a:buFont typeface="Arial" panose="020B0604020202020204" pitchFamily="34" charset="0"/>
              <a:buChar char="•"/>
            </a:pPr>
            <a:endParaRPr lang="en-US" sz="1400" b="0" i="0" u="none" strike="noStrike" dirty="0">
              <a:solidFill>
                <a:schemeClr val="tx1"/>
              </a:solidFill>
              <a:effectLst/>
              <a:latin typeface="Arial" panose="020B0604020202020204" pitchFamily="34" charset="0"/>
            </a:endParaRPr>
          </a:p>
          <a:p>
            <a:pPr rtl="0">
              <a:spcBef>
                <a:spcPts val="0"/>
              </a:spcBef>
              <a:spcAft>
                <a:spcPts val="0"/>
              </a:spcAft>
            </a:pPr>
            <a:br>
              <a:rPr lang="en-US" sz="1400" b="0" dirty="0">
                <a:solidFill>
                  <a:schemeClr val="tx1"/>
                </a:solidFill>
                <a:effectLst/>
              </a:rPr>
            </a:br>
            <a:endParaRPr lang="en-US" sz="1400" b="0" i="0" u="none" strike="noStrike" dirty="0">
              <a:solidFill>
                <a:schemeClr val="tx1"/>
              </a:solidFill>
              <a:effectLst/>
              <a:latin typeface="Arial" panose="020B0604020202020204" pitchFamily="34" charset="0"/>
            </a:endParaRPr>
          </a:p>
        </p:txBody>
      </p:sp>
      <p:sp>
        <p:nvSpPr>
          <p:cNvPr id="194" name="Google Shape;194;p3"/>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i="0" u="none" strike="noStrike" cap="none" dirty="0">
                <a:solidFill>
                  <a:schemeClr val="lt1"/>
                </a:solidFill>
                <a:latin typeface="Arial"/>
                <a:ea typeface="Arial"/>
                <a:cs typeface="Arial"/>
                <a:sym typeface="Arial"/>
              </a:rPr>
              <a:t>R-Generation | KS2 Briefing</a:t>
            </a:r>
            <a:endParaRPr dirty="0"/>
          </a:p>
        </p:txBody>
      </p:sp>
      <p:sp>
        <p:nvSpPr>
          <p:cNvPr id="195" name="Google Shape;195;p3"/>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i="0" u="none" strike="noStrike" cap="none">
                <a:solidFill>
                  <a:schemeClr val="lt1"/>
                </a:solidFill>
                <a:latin typeface="Arial"/>
                <a:ea typeface="Arial"/>
                <a:cs typeface="Arial"/>
                <a:sym typeface="Arial"/>
              </a:rPr>
              <a:t>4</a:t>
            </a:fld>
            <a:endParaRPr sz="1800" b="1" i="0" u="none" strike="noStrike" cap="none" dirty="0">
              <a:solidFill>
                <a:schemeClr val="lt1"/>
              </a:solidFill>
              <a:latin typeface="Arial"/>
              <a:ea typeface="Arial"/>
              <a:cs typeface="Arial"/>
              <a:sym typeface="Arial"/>
            </a:endParaRPr>
          </a:p>
        </p:txBody>
      </p:sp>
      <p:sp>
        <p:nvSpPr>
          <p:cNvPr id="196" name="Google Shape;196;p3"/>
          <p:cNvSpPr txBox="1"/>
          <p:nvPr/>
        </p:nvSpPr>
        <p:spPr>
          <a:xfrm>
            <a:off x="6960026" y="2823820"/>
            <a:ext cx="5440340" cy="3754834"/>
          </a:xfrm>
          <a:prstGeom prst="rect">
            <a:avLst/>
          </a:prstGeom>
          <a:noFill/>
          <a:ln>
            <a:noFill/>
          </a:ln>
        </p:spPr>
        <p:txBody>
          <a:bodyPr spcFirstLastPara="1" wrap="square" lIns="91425" tIns="45700" rIns="91425" bIns="45700" anchor="t" anchorCtr="0">
            <a:spAutoFit/>
          </a:bodyPr>
          <a:lstStyle/>
          <a:p>
            <a:pPr rtl="0">
              <a:spcBef>
                <a:spcPts val="0"/>
              </a:spcBef>
              <a:spcAft>
                <a:spcPts val="0"/>
              </a:spcAft>
            </a:pPr>
            <a:r>
              <a:rPr lang="en-US" sz="1400" b="1" i="0" u="none" strike="noStrike" dirty="0">
                <a:solidFill>
                  <a:schemeClr val="tx1"/>
                </a:solidFill>
                <a:effectLst/>
                <a:latin typeface="Arial" panose="020B0604020202020204" pitchFamily="34" charset="0"/>
              </a:rPr>
              <a:t>Science and Technology</a:t>
            </a:r>
            <a:endParaRPr lang="en-US" sz="1400" b="0" dirty="0">
              <a:solidFill>
                <a:schemeClr val="tx1"/>
              </a:solidFill>
              <a:effectLst/>
            </a:endParaRPr>
          </a:p>
          <a:p>
            <a:pPr marL="285750" indent="-285750" rtl="0" fontAlgn="base">
              <a:spcBef>
                <a:spcPts val="0"/>
              </a:spcBef>
              <a:spcAft>
                <a:spcPts val="0"/>
              </a:spcAft>
              <a:buFont typeface="Arial" panose="020B0604020202020204" pitchFamily="34" charset="0"/>
              <a:buChar char="•"/>
              <a:tabLst>
                <a:tab pos="360363" algn="l"/>
              </a:tabLst>
            </a:pPr>
            <a:r>
              <a:rPr lang="en-US" sz="1400" b="0" i="0" u="none" strike="noStrike" dirty="0">
                <a:solidFill>
                  <a:schemeClr val="tx1"/>
                </a:solidFill>
                <a:effectLst/>
                <a:latin typeface="Arial" panose="020B0604020202020204" pitchFamily="34" charset="0"/>
              </a:rPr>
              <a:t>I can understand how my actions and the actions of others impact on the environment and living things.</a:t>
            </a:r>
          </a:p>
          <a:p>
            <a:pPr marL="285750" indent="-285750" rtl="0" fontAlgn="base">
              <a:spcBef>
                <a:spcPts val="0"/>
              </a:spcBef>
              <a:spcAft>
                <a:spcPts val="0"/>
              </a:spcAft>
              <a:buFont typeface="Arial" panose="020B0604020202020204" pitchFamily="34" charset="0"/>
              <a:buChar char="•"/>
              <a:tabLst>
                <a:tab pos="360363" algn="l"/>
              </a:tabLst>
            </a:pPr>
            <a:r>
              <a:rPr lang="en-US" sz="1400" b="0" i="0" u="none" strike="noStrike" dirty="0">
                <a:solidFill>
                  <a:schemeClr val="tx1"/>
                </a:solidFill>
                <a:effectLst/>
                <a:latin typeface="Arial" panose="020B0604020202020204" pitchFamily="34" charset="0"/>
              </a:rPr>
              <a:t>I can understand the difference between facts, opinions and beliefs, and consider how this may affect the importance and usefulness of evidence.</a:t>
            </a:r>
          </a:p>
          <a:p>
            <a:pPr marL="285750" indent="-285750" rtl="0" fontAlgn="base">
              <a:spcBef>
                <a:spcPts val="0"/>
              </a:spcBef>
              <a:spcAft>
                <a:spcPts val="0"/>
              </a:spcAft>
              <a:buFont typeface="Arial" panose="020B0604020202020204" pitchFamily="34" charset="0"/>
              <a:buChar char="•"/>
              <a:tabLst>
                <a:tab pos="360363" algn="l"/>
              </a:tabLst>
            </a:pPr>
            <a:r>
              <a:rPr lang="en-US" sz="1400" b="0" i="0" u="none" strike="noStrike" dirty="0">
                <a:solidFill>
                  <a:schemeClr val="tx1"/>
                </a:solidFill>
                <a:effectLst/>
                <a:latin typeface="Arial" panose="020B0604020202020204" pitchFamily="34" charset="0"/>
              </a:rPr>
              <a:t>I can suggest conclusions as a result of carrying out my inquiries.</a:t>
            </a:r>
          </a:p>
          <a:p>
            <a:pPr marL="285750" indent="-285750" rtl="0" fontAlgn="base">
              <a:spcBef>
                <a:spcPts val="0"/>
              </a:spcBef>
              <a:spcAft>
                <a:spcPts val="0"/>
              </a:spcAft>
              <a:buFont typeface="Arial" panose="020B0604020202020204" pitchFamily="34" charset="0"/>
              <a:buChar char="•"/>
              <a:tabLst>
                <a:tab pos="360363" algn="l"/>
              </a:tabLst>
            </a:pPr>
            <a:r>
              <a:rPr lang="en-US" sz="1400" b="0" i="0" u="none" strike="noStrike" dirty="0">
                <a:solidFill>
                  <a:schemeClr val="tx1"/>
                </a:solidFill>
                <a:effectLst/>
                <a:latin typeface="Arial" panose="020B0604020202020204" pitchFamily="34" charset="0"/>
              </a:rPr>
              <a:t>natural materials (e.g. oil and ores) and their processing, as well as different chemical tests. Understanding of the use of the reactivity series in metal extraction, and that the majority of materials must be processed before they can be used is, for example, helpful in learning about the impact of science and technology on the environment</a:t>
            </a:r>
          </a:p>
          <a:p>
            <a:pPr rtl="0">
              <a:spcBef>
                <a:spcPts val="0"/>
              </a:spcBef>
              <a:spcAft>
                <a:spcPts val="0"/>
              </a:spcAft>
            </a:pPr>
            <a:br>
              <a:rPr lang="en-US" sz="1400" b="0" dirty="0">
                <a:solidFill>
                  <a:schemeClr val="tx1"/>
                </a:solidFill>
                <a:effectLst/>
              </a:rPr>
            </a:br>
            <a:br>
              <a:rPr lang="en-US" sz="1400" b="0" dirty="0">
                <a:solidFill>
                  <a:schemeClr val="tx1"/>
                </a:solidFill>
                <a:effectLst/>
              </a:rPr>
            </a:br>
            <a:endParaRPr sz="1400" b="0" i="0" u="none" strike="noStrik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78039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4"/>
          <p:cNvSpPr txBox="1">
            <a:spLocks noGrp="1"/>
          </p:cNvSpPr>
          <p:nvPr>
            <p:ph type="body" idx="1"/>
          </p:nvPr>
        </p:nvSpPr>
        <p:spPr>
          <a:xfrm>
            <a:off x="7938" y="0"/>
            <a:ext cx="7988300" cy="3783013"/>
          </a:xfrm>
          <a:prstGeom prst="rect">
            <a:avLst/>
          </a:prstGeom>
          <a:solidFill>
            <a:srgbClr val="61A60E"/>
          </a:solidFill>
          <a:ln>
            <a:noFill/>
          </a:ln>
        </p:spPr>
        <p:txBody>
          <a:bodyPr spcFirstLastPara="1" wrap="square" lIns="576000" tIns="576000" rIns="91425" bIns="45700" anchor="t" anchorCtr="0">
            <a:noAutofit/>
          </a:bodyPr>
          <a:lstStyle/>
          <a:p>
            <a:pPr marL="0" lvl="0" indent="0" algn="l" rtl="0">
              <a:lnSpc>
                <a:spcPct val="90000"/>
              </a:lnSpc>
              <a:spcBef>
                <a:spcPts val="0"/>
              </a:spcBef>
              <a:spcAft>
                <a:spcPts val="0"/>
              </a:spcAft>
              <a:buClr>
                <a:schemeClr val="lt1"/>
              </a:buClr>
              <a:buSzPts val="4000"/>
              <a:buNone/>
            </a:pPr>
            <a:r>
              <a:rPr lang="en-GB" sz="4000" dirty="0"/>
              <a:t>Our planet has natural resources we can use to make the things we need </a:t>
            </a:r>
            <a:endParaRPr dirty="0"/>
          </a:p>
          <a:p>
            <a:pPr marL="0" lvl="1" indent="0" algn="l" rtl="0">
              <a:lnSpc>
                <a:spcPct val="90000"/>
              </a:lnSpc>
              <a:spcBef>
                <a:spcPts val="1867"/>
              </a:spcBef>
              <a:spcAft>
                <a:spcPts val="0"/>
              </a:spcAft>
              <a:buClr>
                <a:schemeClr val="lt1"/>
              </a:buClr>
              <a:buSzPts val="2400"/>
              <a:buNone/>
            </a:pPr>
            <a:r>
              <a:rPr lang="en-GB" b="0" dirty="0"/>
              <a:t>Can you spot some natural </a:t>
            </a:r>
            <a:br>
              <a:rPr lang="en-GB" b="0" dirty="0"/>
            </a:br>
            <a:r>
              <a:rPr lang="en-GB" b="0" dirty="0"/>
              <a:t>resources in this picture?</a:t>
            </a:r>
            <a:endParaRPr dirty="0"/>
          </a:p>
        </p:txBody>
      </p:sp>
      <p:pic>
        <p:nvPicPr>
          <p:cNvPr id="203" name="Google Shape;203;p4"/>
          <p:cNvPicPr preferRelativeResize="0"/>
          <p:nvPr/>
        </p:nvPicPr>
        <p:blipFill rotWithShape="1">
          <a:blip r:embed="rId3">
            <a:alphaModFix/>
          </a:blip>
          <a:srcRect/>
          <a:stretch/>
        </p:blipFill>
        <p:spPr>
          <a:xfrm>
            <a:off x="4962941" y="2657522"/>
            <a:ext cx="8614530" cy="5743020"/>
          </a:xfrm>
          <a:prstGeom prst="rect">
            <a:avLst/>
          </a:prstGeom>
          <a:noFill/>
          <a:ln>
            <a:noFill/>
          </a:ln>
        </p:spPr>
      </p:pic>
      <p:sp>
        <p:nvSpPr>
          <p:cNvPr id="204" name="Google Shape;204;p4"/>
          <p:cNvSpPr>
            <a:spLocks noGrp="1"/>
          </p:cNvSpPr>
          <p:nvPr>
            <p:ph type="body" idx="3"/>
          </p:nvPr>
        </p:nvSpPr>
        <p:spPr>
          <a:xfrm>
            <a:off x="8924925" y="177958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Air</a:t>
            </a:r>
            <a:endParaRPr dirty="0"/>
          </a:p>
        </p:txBody>
      </p:sp>
      <p:sp>
        <p:nvSpPr>
          <p:cNvPr id="205" name="Google Shape;205;p4"/>
          <p:cNvSpPr>
            <a:spLocks noGrp="1"/>
          </p:cNvSpPr>
          <p:nvPr>
            <p:ph type="body" idx="4"/>
          </p:nvPr>
        </p:nvSpPr>
        <p:spPr>
          <a:xfrm>
            <a:off x="11204829" y="1791780"/>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Stone</a:t>
            </a:r>
            <a:endParaRPr dirty="0"/>
          </a:p>
        </p:txBody>
      </p:sp>
      <p:sp>
        <p:nvSpPr>
          <p:cNvPr id="206" name="Google Shape;206;p4"/>
          <p:cNvSpPr>
            <a:spLocks noGrp="1"/>
          </p:cNvSpPr>
          <p:nvPr>
            <p:ph type="body" idx="5"/>
          </p:nvPr>
        </p:nvSpPr>
        <p:spPr>
          <a:xfrm>
            <a:off x="14082141" y="354742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Wood</a:t>
            </a:r>
            <a:endParaRPr dirty="0"/>
          </a:p>
        </p:txBody>
      </p:sp>
      <p:sp>
        <p:nvSpPr>
          <p:cNvPr id="207" name="Google Shape;207;p4"/>
          <p:cNvSpPr>
            <a:spLocks noGrp="1"/>
          </p:cNvSpPr>
          <p:nvPr>
            <p:ph type="body" idx="6"/>
          </p:nvPr>
        </p:nvSpPr>
        <p:spPr>
          <a:xfrm>
            <a:off x="14082141" y="641342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Animals</a:t>
            </a:r>
            <a:endParaRPr dirty="0"/>
          </a:p>
        </p:txBody>
      </p:sp>
      <p:sp>
        <p:nvSpPr>
          <p:cNvPr id="208" name="Google Shape;208;p4"/>
          <p:cNvSpPr>
            <a:spLocks noGrp="1"/>
          </p:cNvSpPr>
          <p:nvPr>
            <p:ph type="body" idx="7"/>
          </p:nvPr>
        </p:nvSpPr>
        <p:spPr>
          <a:xfrm>
            <a:off x="2170557" y="4339908"/>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Water</a:t>
            </a:r>
            <a:endParaRPr dirty="0"/>
          </a:p>
        </p:txBody>
      </p:sp>
      <p:sp>
        <p:nvSpPr>
          <p:cNvPr id="209" name="Google Shape;209;p4"/>
          <p:cNvSpPr>
            <a:spLocks noGrp="1"/>
          </p:cNvSpPr>
          <p:nvPr>
            <p:ph type="body" idx="8"/>
          </p:nvPr>
        </p:nvSpPr>
        <p:spPr>
          <a:xfrm>
            <a:off x="2170557" y="5351844"/>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Sand</a:t>
            </a:r>
            <a:endParaRPr dirty="0"/>
          </a:p>
        </p:txBody>
      </p:sp>
      <p:sp>
        <p:nvSpPr>
          <p:cNvPr id="210" name="Google Shape;210;p4"/>
          <p:cNvSpPr>
            <a:spLocks noGrp="1"/>
          </p:cNvSpPr>
          <p:nvPr>
            <p:ph type="body" idx="9"/>
          </p:nvPr>
        </p:nvSpPr>
        <p:spPr>
          <a:xfrm>
            <a:off x="2170556" y="7107492"/>
            <a:ext cx="2287715"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Oil, coal, gas</a:t>
            </a:r>
            <a:endParaRPr dirty="0"/>
          </a:p>
        </p:txBody>
      </p:sp>
      <p:sp>
        <p:nvSpPr>
          <p:cNvPr id="211" name="Google Shape;211;p4"/>
          <p:cNvSpPr>
            <a:spLocks noGrp="1"/>
          </p:cNvSpPr>
          <p:nvPr>
            <p:ph type="body" idx="13"/>
          </p:nvPr>
        </p:nvSpPr>
        <p:spPr>
          <a:xfrm>
            <a:off x="2170557" y="7887780"/>
            <a:ext cx="1657350" cy="512762"/>
          </a:xfrm>
          <a:prstGeom prst="roundRect">
            <a:avLst>
              <a:gd name="adj" fmla="val 50000"/>
            </a:avLst>
          </a:prstGeom>
          <a:solidFill>
            <a:srgbClr val="0065A1"/>
          </a:solid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2000"/>
              <a:buNone/>
            </a:pPr>
            <a:r>
              <a:rPr lang="en-GB" dirty="0"/>
              <a:t>Metal</a:t>
            </a:r>
            <a:endParaRPr dirty="0"/>
          </a:p>
        </p:txBody>
      </p:sp>
      <p:sp>
        <p:nvSpPr>
          <p:cNvPr id="212" name="Google Shape;212;p4"/>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213" name="Google Shape;213;p4"/>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5</a:t>
            </a:fld>
            <a:endParaRPr sz="1800" b="1" dirty="0">
              <a:solidFill>
                <a:schemeClr val="lt1"/>
              </a:solidFill>
              <a:latin typeface="Arial"/>
              <a:ea typeface="Arial"/>
              <a:cs typeface="Arial"/>
              <a:sym typeface="Arial"/>
            </a:endParaRPr>
          </a:p>
        </p:txBody>
      </p:sp>
      <p:cxnSp>
        <p:nvCxnSpPr>
          <p:cNvPr id="214" name="Google Shape;214;p4"/>
          <p:cNvCxnSpPr/>
          <p:nvPr/>
        </p:nvCxnSpPr>
        <p:spPr>
          <a:xfrm>
            <a:off x="9753600" y="2292350"/>
            <a:ext cx="0" cy="747412"/>
          </a:xfrm>
          <a:prstGeom prst="straightConnector1">
            <a:avLst/>
          </a:prstGeom>
          <a:noFill/>
          <a:ln w="57150" cap="flat" cmpd="sng">
            <a:solidFill>
              <a:srgbClr val="0065A1"/>
            </a:solidFill>
            <a:prstDash val="solid"/>
            <a:miter lim="800000"/>
            <a:headEnd type="none" w="sm" len="sm"/>
            <a:tailEnd type="oval" w="med" len="med"/>
          </a:ln>
        </p:spPr>
      </p:cxnSp>
      <p:cxnSp>
        <p:nvCxnSpPr>
          <p:cNvPr id="215" name="Google Shape;215;p4"/>
          <p:cNvCxnSpPr/>
          <p:nvPr/>
        </p:nvCxnSpPr>
        <p:spPr>
          <a:xfrm>
            <a:off x="12051957" y="2292350"/>
            <a:ext cx="0" cy="1490663"/>
          </a:xfrm>
          <a:prstGeom prst="straightConnector1">
            <a:avLst/>
          </a:prstGeom>
          <a:noFill/>
          <a:ln w="57150" cap="flat" cmpd="sng">
            <a:solidFill>
              <a:srgbClr val="0065A1"/>
            </a:solidFill>
            <a:prstDash val="solid"/>
            <a:miter lim="800000"/>
            <a:headEnd type="none" w="sm" len="sm"/>
            <a:tailEnd type="oval" w="med" len="med"/>
          </a:ln>
        </p:spPr>
      </p:cxnSp>
      <p:cxnSp>
        <p:nvCxnSpPr>
          <p:cNvPr id="216" name="Google Shape;216;p4"/>
          <p:cNvCxnSpPr>
            <a:stCxn id="206" idx="1"/>
          </p:cNvCxnSpPr>
          <p:nvPr/>
        </p:nvCxnSpPr>
        <p:spPr>
          <a:xfrm rot="10800000">
            <a:off x="13073541" y="3803809"/>
            <a:ext cx="1008600" cy="0"/>
          </a:xfrm>
          <a:prstGeom prst="straightConnector1">
            <a:avLst/>
          </a:prstGeom>
          <a:noFill/>
          <a:ln w="57150" cap="flat" cmpd="sng">
            <a:solidFill>
              <a:srgbClr val="0065A1"/>
            </a:solidFill>
            <a:prstDash val="solid"/>
            <a:miter lim="800000"/>
            <a:headEnd type="none" w="sm" len="sm"/>
            <a:tailEnd type="oval" w="med" len="med"/>
          </a:ln>
        </p:spPr>
      </p:cxnSp>
      <p:cxnSp>
        <p:nvCxnSpPr>
          <p:cNvPr id="217" name="Google Shape;217;p4"/>
          <p:cNvCxnSpPr/>
          <p:nvPr/>
        </p:nvCxnSpPr>
        <p:spPr>
          <a:xfrm rot="10800000">
            <a:off x="12051957" y="6691886"/>
            <a:ext cx="2079612" cy="0"/>
          </a:xfrm>
          <a:prstGeom prst="straightConnector1">
            <a:avLst/>
          </a:prstGeom>
          <a:noFill/>
          <a:ln w="57150" cap="flat" cmpd="sng">
            <a:solidFill>
              <a:srgbClr val="0065A1"/>
            </a:solidFill>
            <a:prstDash val="solid"/>
            <a:miter lim="800000"/>
            <a:headEnd type="none" w="sm" len="sm"/>
            <a:tailEnd type="oval" w="med" len="med"/>
          </a:ln>
        </p:spPr>
      </p:cxnSp>
      <p:cxnSp>
        <p:nvCxnSpPr>
          <p:cNvPr id="218" name="Google Shape;218;p4"/>
          <p:cNvCxnSpPr/>
          <p:nvPr/>
        </p:nvCxnSpPr>
        <p:spPr>
          <a:xfrm rot="10800000">
            <a:off x="3822357" y="4591238"/>
            <a:ext cx="2079612" cy="0"/>
          </a:xfrm>
          <a:prstGeom prst="straightConnector1">
            <a:avLst/>
          </a:prstGeom>
          <a:noFill/>
          <a:ln w="57150" cap="flat" cmpd="sng">
            <a:solidFill>
              <a:srgbClr val="0065A1"/>
            </a:solidFill>
            <a:prstDash val="solid"/>
            <a:miter lim="800000"/>
            <a:headEnd type="oval" w="med" len="med"/>
            <a:tailEnd type="none" w="sm" len="sm"/>
          </a:ln>
        </p:spPr>
      </p:cxnSp>
      <p:cxnSp>
        <p:nvCxnSpPr>
          <p:cNvPr id="219" name="Google Shape;219;p4"/>
          <p:cNvCxnSpPr/>
          <p:nvPr/>
        </p:nvCxnSpPr>
        <p:spPr>
          <a:xfrm rot="10800000">
            <a:off x="3822357" y="5579778"/>
            <a:ext cx="2079612" cy="0"/>
          </a:xfrm>
          <a:prstGeom prst="straightConnector1">
            <a:avLst/>
          </a:prstGeom>
          <a:noFill/>
          <a:ln w="57150" cap="flat" cmpd="sng">
            <a:solidFill>
              <a:srgbClr val="0065A1"/>
            </a:solidFill>
            <a:prstDash val="solid"/>
            <a:miter lim="800000"/>
            <a:headEnd type="oval" w="med" len="med"/>
            <a:tailEnd type="none" w="sm" len="sm"/>
          </a:ln>
        </p:spPr>
      </p:cxnSp>
      <p:cxnSp>
        <p:nvCxnSpPr>
          <p:cNvPr id="220" name="Google Shape;220;p4"/>
          <p:cNvCxnSpPr>
            <a:endCxn id="210" idx="3"/>
          </p:cNvCxnSpPr>
          <p:nvPr/>
        </p:nvCxnSpPr>
        <p:spPr>
          <a:xfrm rot="10800000">
            <a:off x="4458271" y="7363873"/>
            <a:ext cx="1443600" cy="0"/>
          </a:xfrm>
          <a:prstGeom prst="straightConnector1">
            <a:avLst/>
          </a:prstGeom>
          <a:noFill/>
          <a:ln w="57150" cap="flat" cmpd="sng">
            <a:solidFill>
              <a:srgbClr val="0065A1"/>
            </a:solidFill>
            <a:prstDash val="solid"/>
            <a:miter lim="800000"/>
            <a:headEnd type="oval" w="med" len="med"/>
            <a:tailEnd type="none" w="sm" len="sm"/>
          </a:ln>
        </p:spPr>
      </p:cxnSp>
      <p:cxnSp>
        <p:nvCxnSpPr>
          <p:cNvPr id="221" name="Google Shape;221;p4"/>
          <p:cNvCxnSpPr>
            <a:endCxn id="211" idx="3"/>
          </p:cNvCxnSpPr>
          <p:nvPr/>
        </p:nvCxnSpPr>
        <p:spPr>
          <a:xfrm flipH="1">
            <a:off x="3827907" y="8119561"/>
            <a:ext cx="2074200" cy="24600"/>
          </a:xfrm>
          <a:prstGeom prst="straightConnector1">
            <a:avLst/>
          </a:prstGeom>
          <a:noFill/>
          <a:ln w="57150" cap="flat" cmpd="sng">
            <a:solidFill>
              <a:srgbClr val="0065A1"/>
            </a:solidFill>
            <a:prstDash val="solid"/>
            <a:miter lim="800000"/>
            <a:headEnd type="oval" w="med" len="med"/>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1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5"/>
          <p:cNvPicPr preferRelativeResize="0"/>
          <p:nvPr/>
        </p:nvPicPr>
        <p:blipFill rotWithShape="1">
          <a:blip r:embed="rId3">
            <a:alphaModFix/>
          </a:blip>
          <a:srcRect/>
          <a:stretch/>
        </p:blipFill>
        <p:spPr>
          <a:xfrm>
            <a:off x="10889075" y="2574119"/>
            <a:ext cx="4108454" cy="1979247"/>
          </a:xfrm>
          <a:prstGeom prst="rect">
            <a:avLst/>
          </a:prstGeom>
          <a:noFill/>
          <a:ln>
            <a:noFill/>
          </a:ln>
        </p:spPr>
      </p:pic>
      <p:pic>
        <p:nvPicPr>
          <p:cNvPr id="228" name="Google Shape;228;p5"/>
          <p:cNvPicPr preferRelativeResize="0"/>
          <p:nvPr/>
        </p:nvPicPr>
        <p:blipFill rotWithShape="1">
          <a:blip r:embed="rId4">
            <a:alphaModFix/>
          </a:blip>
          <a:srcRect/>
          <a:stretch/>
        </p:blipFill>
        <p:spPr>
          <a:xfrm>
            <a:off x="10893426" y="5415106"/>
            <a:ext cx="4108454" cy="1979247"/>
          </a:xfrm>
          <a:prstGeom prst="rect">
            <a:avLst/>
          </a:prstGeom>
          <a:noFill/>
          <a:ln>
            <a:noFill/>
          </a:ln>
        </p:spPr>
      </p:pic>
      <p:pic>
        <p:nvPicPr>
          <p:cNvPr id="229" name="Google Shape;229;p5"/>
          <p:cNvPicPr preferRelativeResize="0"/>
          <p:nvPr/>
        </p:nvPicPr>
        <p:blipFill rotWithShape="1">
          <a:blip r:embed="rId5">
            <a:alphaModFix/>
          </a:blip>
          <a:srcRect/>
          <a:stretch/>
        </p:blipFill>
        <p:spPr>
          <a:xfrm>
            <a:off x="6086263" y="5415219"/>
            <a:ext cx="4100726" cy="2070846"/>
          </a:xfrm>
          <a:prstGeom prst="rect">
            <a:avLst/>
          </a:prstGeom>
          <a:noFill/>
          <a:ln>
            <a:noFill/>
          </a:ln>
        </p:spPr>
      </p:pic>
      <p:pic>
        <p:nvPicPr>
          <p:cNvPr id="230" name="Google Shape;230;p5"/>
          <p:cNvPicPr preferRelativeResize="0"/>
          <p:nvPr/>
        </p:nvPicPr>
        <p:blipFill rotWithShape="1">
          <a:blip r:embed="rId6">
            <a:alphaModFix/>
          </a:blip>
          <a:srcRect/>
          <a:stretch/>
        </p:blipFill>
        <p:spPr>
          <a:xfrm>
            <a:off x="1255712" y="5415219"/>
            <a:ext cx="4124114" cy="2003426"/>
          </a:xfrm>
          <a:prstGeom prst="rect">
            <a:avLst/>
          </a:prstGeom>
          <a:noFill/>
          <a:ln>
            <a:noFill/>
          </a:ln>
        </p:spPr>
      </p:pic>
      <p:sp>
        <p:nvSpPr>
          <p:cNvPr id="231" name="Google Shape;231;p5"/>
          <p:cNvSpPr txBox="1">
            <a:spLocks noGrp="1"/>
          </p:cNvSpPr>
          <p:nvPr>
            <p:ph type="body" idx="1"/>
          </p:nvPr>
        </p:nvSpPr>
        <p:spPr>
          <a:xfrm>
            <a:off x="7938" y="0"/>
            <a:ext cx="9936162" cy="3783013"/>
          </a:xfrm>
          <a:prstGeom prst="rect">
            <a:avLst/>
          </a:prstGeom>
          <a:solidFill>
            <a:srgbClr val="61A60E"/>
          </a:solidFill>
          <a:ln>
            <a:noFill/>
          </a:ln>
        </p:spPr>
        <p:txBody>
          <a:bodyPr spcFirstLastPara="1" wrap="square" lIns="576000" tIns="5760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Making materials </a:t>
            </a:r>
            <a:endParaRPr dirty="0"/>
          </a:p>
          <a:p>
            <a:pPr marL="0" lvl="1" indent="0" algn="l" rtl="0">
              <a:lnSpc>
                <a:spcPct val="100000"/>
              </a:lnSpc>
              <a:spcBef>
                <a:spcPts val="1867"/>
              </a:spcBef>
              <a:spcAft>
                <a:spcPts val="0"/>
              </a:spcAft>
              <a:buClr>
                <a:schemeClr val="lt1"/>
              </a:buClr>
              <a:buSzPts val="2400"/>
              <a:buNone/>
            </a:pPr>
            <a:r>
              <a:rPr lang="en-GB" b="0" dirty="0"/>
              <a:t>Each of these materials comes from a natural resource. Can you name each material? Which natural resource does it come from?</a:t>
            </a:r>
            <a:endParaRPr dirty="0"/>
          </a:p>
        </p:txBody>
      </p:sp>
      <p:pic>
        <p:nvPicPr>
          <p:cNvPr id="232" name="Google Shape;232;p5"/>
          <p:cNvPicPr preferRelativeResize="0"/>
          <p:nvPr/>
        </p:nvPicPr>
        <p:blipFill rotWithShape="1">
          <a:blip r:embed="rId7">
            <a:alphaModFix/>
          </a:blip>
          <a:srcRect/>
          <a:stretch/>
        </p:blipFill>
        <p:spPr>
          <a:xfrm>
            <a:off x="1263650" y="2613490"/>
            <a:ext cx="4108450" cy="2188822"/>
          </a:xfrm>
          <a:prstGeom prst="rect">
            <a:avLst/>
          </a:prstGeom>
          <a:solidFill>
            <a:schemeClr val="lt1"/>
          </a:solidFill>
          <a:ln>
            <a:noFill/>
          </a:ln>
        </p:spPr>
      </p:pic>
      <p:pic>
        <p:nvPicPr>
          <p:cNvPr id="233" name="Google Shape;233;p5"/>
          <p:cNvPicPr preferRelativeResize="0"/>
          <p:nvPr/>
        </p:nvPicPr>
        <p:blipFill rotWithShape="1">
          <a:blip r:embed="rId8">
            <a:alphaModFix/>
          </a:blip>
          <a:srcRect/>
          <a:stretch/>
        </p:blipFill>
        <p:spPr>
          <a:xfrm>
            <a:off x="6078536" y="2574119"/>
            <a:ext cx="4108454" cy="1979247"/>
          </a:xfrm>
          <a:prstGeom prst="rect">
            <a:avLst/>
          </a:prstGeom>
          <a:noFill/>
          <a:ln>
            <a:noFill/>
          </a:ln>
        </p:spPr>
      </p:pic>
      <p:sp>
        <p:nvSpPr>
          <p:cNvPr id="234" name="Google Shape;234;p5"/>
          <p:cNvSpPr>
            <a:spLocks noGrp="1"/>
          </p:cNvSpPr>
          <p:nvPr>
            <p:ph type="body" idx="8"/>
          </p:nvPr>
        </p:nvSpPr>
        <p:spPr>
          <a:xfrm>
            <a:off x="1263650" y="4314825"/>
            <a:ext cx="4108450"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Wool made from animals</a:t>
            </a:r>
            <a:endParaRPr dirty="0"/>
          </a:p>
        </p:txBody>
      </p:sp>
      <p:sp>
        <p:nvSpPr>
          <p:cNvPr id="235" name="Google Shape;235;p5"/>
          <p:cNvSpPr>
            <a:spLocks noGrp="1"/>
          </p:cNvSpPr>
          <p:nvPr>
            <p:ph type="body" idx="9"/>
          </p:nvPr>
        </p:nvSpPr>
        <p:spPr>
          <a:xfrm>
            <a:off x="6078539" y="4314825"/>
            <a:ext cx="4108450"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Bricks made from stone</a:t>
            </a:r>
            <a:endParaRPr dirty="0"/>
          </a:p>
        </p:txBody>
      </p:sp>
      <p:sp>
        <p:nvSpPr>
          <p:cNvPr id="236" name="Google Shape;236;p5"/>
          <p:cNvSpPr>
            <a:spLocks noGrp="1"/>
          </p:cNvSpPr>
          <p:nvPr>
            <p:ph type="body" idx="13"/>
          </p:nvPr>
        </p:nvSpPr>
        <p:spPr>
          <a:xfrm>
            <a:off x="10889075" y="4314825"/>
            <a:ext cx="4104863"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Steel made from metal</a:t>
            </a:r>
            <a:endParaRPr dirty="0"/>
          </a:p>
        </p:txBody>
      </p:sp>
      <p:sp>
        <p:nvSpPr>
          <p:cNvPr id="237" name="Google Shape;237;p5"/>
          <p:cNvSpPr>
            <a:spLocks noGrp="1"/>
          </p:cNvSpPr>
          <p:nvPr>
            <p:ph type="body" idx="14"/>
          </p:nvPr>
        </p:nvSpPr>
        <p:spPr>
          <a:xfrm>
            <a:off x="1263650" y="7021449"/>
            <a:ext cx="4123900"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Glass made from sand</a:t>
            </a:r>
            <a:endParaRPr dirty="0"/>
          </a:p>
        </p:txBody>
      </p:sp>
      <p:sp>
        <p:nvSpPr>
          <p:cNvPr id="238" name="Google Shape;238;p5"/>
          <p:cNvSpPr>
            <a:spLocks noGrp="1"/>
          </p:cNvSpPr>
          <p:nvPr>
            <p:ph type="body" idx="15"/>
          </p:nvPr>
        </p:nvSpPr>
        <p:spPr>
          <a:xfrm>
            <a:off x="6078539" y="7021449"/>
            <a:ext cx="4108450"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Paper made from wood</a:t>
            </a:r>
            <a:endParaRPr dirty="0"/>
          </a:p>
        </p:txBody>
      </p:sp>
      <p:sp>
        <p:nvSpPr>
          <p:cNvPr id="239" name="Google Shape;239;p5"/>
          <p:cNvSpPr>
            <a:spLocks noGrp="1"/>
          </p:cNvSpPr>
          <p:nvPr>
            <p:ph type="body" idx="16"/>
          </p:nvPr>
        </p:nvSpPr>
        <p:spPr>
          <a:xfrm>
            <a:off x="10893426" y="7021449"/>
            <a:ext cx="4108450" cy="828675"/>
          </a:xfrm>
          <a:prstGeom prst="round1Rect">
            <a:avLst>
              <a:gd name="adj" fmla="val 34322"/>
            </a:avLst>
          </a:prstGeom>
          <a:solidFill>
            <a:srgbClr val="0065A1"/>
          </a:solidFill>
          <a:ln>
            <a:noFill/>
          </a:ln>
        </p:spPr>
        <p:txBody>
          <a:bodyPr spcFirstLastPara="1" wrap="square" lIns="216000" tIns="45700" rIns="91425" bIns="45700" anchor="ctr" anchorCtr="0">
            <a:normAutofit/>
          </a:bodyPr>
          <a:lstStyle/>
          <a:p>
            <a:pPr marL="0" lvl="0" indent="0" algn="l" rtl="0">
              <a:lnSpc>
                <a:spcPct val="90000"/>
              </a:lnSpc>
              <a:spcBef>
                <a:spcPts val="0"/>
              </a:spcBef>
              <a:spcAft>
                <a:spcPts val="0"/>
              </a:spcAft>
              <a:buClr>
                <a:schemeClr val="lt1"/>
              </a:buClr>
              <a:buSzPts val="2200"/>
              <a:buNone/>
            </a:pPr>
            <a:r>
              <a:rPr lang="en-GB" dirty="0"/>
              <a:t>Plastic made from oil</a:t>
            </a:r>
            <a:endParaRPr dirty="0"/>
          </a:p>
        </p:txBody>
      </p:sp>
      <p:sp>
        <p:nvSpPr>
          <p:cNvPr id="240" name="Google Shape;240;p5"/>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241" name="Google Shape;241;p5"/>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rgbClr val="006937"/>
                </a:solidFill>
                <a:latin typeface="Arial"/>
                <a:ea typeface="Arial"/>
                <a:cs typeface="Arial"/>
                <a:sym typeface="Arial"/>
              </a:rPr>
              <a:t>6</a:t>
            </a:fld>
            <a:endParaRPr sz="1800" b="1" dirty="0">
              <a:solidFill>
                <a:srgbClr val="006937"/>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6"/>
          <p:cNvPicPr preferRelativeResize="0"/>
          <p:nvPr/>
        </p:nvPicPr>
        <p:blipFill rotWithShape="1">
          <a:blip r:embed="rId3">
            <a:alphaModFix/>
          </a:blip>
          <a:srcRect/>
          <a:stretch/>
        </p:blipFill>
        <p:spPr>
          <a:xfrm>
            <a:off x="1263650" y="3969198"/>
            <a:ext cx="2883048" cy="2707619"/>
          </a:xfrm>
          <a:prstGeom prst="rect">
            <a:avLst/>
          </a:prstGeom>
          <a:noFill/>
          <a:ln>
            <a:noFill/>
          </a:ln>
        </p:spPr>
      </p:pic>
      <p:pic>
        <p:nvPicPr>
          <p:cNvPr id="248" name="Google Shape;248;p6"/>
          <p:cNvPicPr preferRelativeResize="0"/>
          <p:nvPr/>
        </p:nvPicPr>
        <p:blipFill rotWithShape="1">
          <a:blip r:embed="rId4">
            <a:alphaModFix/>
          </a:blip>
          <a:srcRect/>
          <a:stretch/>
        </p:blipFill>
        <p:spPr>
          <a:xfrm>
            <a:off x="4870450" y="3972115"/>
            <a:ext cx="2883048" cy="2525270"/>
          </a:xfrm>
          <a:prstGeom prst="rect">
            <a:avLst/>
          </a:prstGeom>
          <a:solidFill>
            <a:schemeClr val="lt1"/>
          </a:solidFill>
          <a:ln>
            <a:noFill/>
          </a:ln>
        </p:spPr>
      </p:pic>
      <p:pic>
        <p:nvPicPr>
          <p:cNvPr id="249" name="Google Shape;249;p6"/>
          <p:cNvPicPr preferRelativeResize="0"/>
          <p:nvPr/>
        </p:nvPicPr>
        <p:blipFill rotWithShape="1">
          <a:blip r:embed="rId5">
            <a:alphaModFix/>
          </a:blip>
          <a:srcRect/>
          <a:stretch/>
        </p:blipFill>
        <p:spPr>
          <a:xfrm>
            <a:off x="8544983" y="3933356"/>
            <a:ext cx="2883048" cy="2656177"/>
          </a:xfrm>
          <a:prstGeom prst="rect">
            <a:avLst/>
          </a:prstGeom>
          <a:noFill/>
          <a:ln>
            <a:noFill/>
          </a:ln>
        </p:spPr>
      </p:pic>
      <p:pic>
        <p:nvPicPr>
          <p:cNvPr id="250" name="Google Shape;250;p6"/>
          <p:cNvPicPr preferRelativeResize="0"/>
          <p:nvPr/>
        </p:nvPicPr>
        <p:blipFill rotWithShape="1">
          <a:blip r:embed="rId6">
            <a:alphaModFix/>
          </a:blip>
          <a:srcRect/>
          <a:stretch/>
        </p:blipFill>
        <p:spPr>
          <a:xfrm>
            <a:off x="12067117" y="3863018"/>
            <a:ext cx="2883048" cy="2743464"/>
          </a:xfrm>
          <a:prstGeom prst="rect">
            <a:avLst/>
          </a:prstGeom>
          <a:noFill/>
          <a:ln>
            <a:noFill/>
          </a:ln>
        </p:spPr>
      </p:pic>
      <p:sp>
        <p:nvSpPr>
          <p:cNvPr id="251" name="Google Shape;251;p6"/>
          <p:cNvSpPr>
            <a:spLocks noGrp="1"/>
          </p:cNvSpPr>
          <p:nvPr>
            <p:ph type="body" idx="1"/>
          </p:nvPr>
        </p:nvSpPr>
        <p:spPr>
          <a:xfrm rot="5400000">
            <a:off x="2249866" y="-2242718"/>
            <a:ext cx="3499948" cy="7985392"/>
          </a:xfrm>
          <a:prstGeom prst="round1Rect">
            <a:avLst>
              <a:gd name="adj" fmla="val 9699"/>
            </a:avLst>
          </a:prstGeom>
          <a:solidFill>
            <a:srgbClr val="61A60E"/>
          </a:solid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1A60E"/>
              </a:buClr>
              <a:buSzPts val="3000"/>
              <a:buNone/>
            </a:pPr>
            <a:r>
              <a:rPr lang="en-GB" dirty="0"/>
              <a:t> </a:t>
            </a:r>
            <a:endParaRPr dirty="0"/>
          </a:p>
        </p:txBody>
      </p:sp>
      <p:sp>
        <p:nvSpPr>
          <p:cNvPr id="252" name="Google Shape;252;p6"/>
          <p:cNvSpPr txBox="1">
            <a:spLocks noGrp="1"/>
          </p:cNvSpPr>
          <p:nvPr>
            <p:ph type="body" idx="2"/>
          </p:nvPr>
        </p:nvSpPr>
        <p:spPr>
          <a:xfrm>
            <a:off x="541338" y="642938"/>
            <a:ext cx="5516562" cy="22526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The right material </a:t>
            </a:r>
            <a:br>
              <a:rPr lang="en-GB" dirty="0"/>
            </a:br>
            <a:r>
              <a:rPr lang="en-GB" dirty="0"/>
              <a:t>for the right job</a:t>
            </a:r>
            <a:endParaRPr dirty="0"/>
          </a:p>
          <a:p>
            <a:pPr marL="0" lvl="1" indent="0" algn="l" rtl="0">
              <a:lnSpc>
                <a:spcPct val="100000"/>
              </a:lnSpc>
              <a:spcBef>
                <a:spcPts val="1867"/>
              </a:spcBef>
              <a:spcAft>
                <a:spcPts val="0"/>
              </a:spcAft>
              <a:buClr>
                <a:schemeClr val="lt1"/>
              </a:buClr>
              <a:buSzPts val="2400"/>
              <a:buNone/>
            </a:pPr>
            <a:r>
              <a:rPr lang="en-GB" b="0" dirty="0"/>
              <a:t>What properties make each material the right one for the job?</a:t>
            </a:r>
            <a:endParaRPr dirty="0"/>
          </a:p>
        </p:txBody>
      </p:sp>
      <p:sp>
        <p:nvSpPr>
          <p:cNvPr id="253" name="Google Shape;253;p6"/>
          <p:cNvSpPr>
            <a:spLocks noGrp="1"/>
          </p:cNvSpPr>
          <p:nvPr>
            <p:ph type="body" idx="4"/>
          </p:nvPr>
        </p:nvSpPr>
        <p:spPr>
          <a:xfrm>
            <a:off x="1263650" y="6251512"/>
            <a:ext cx="2883048" cy="1809529"/>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342900" lvl="0" indent="-342900" algn="l" rtl="0">
              <a:lnSpc>
                <a:spcPct val="100000"/>
              </a:lnSpc>
              <a:spcBef>
                <a:spcPts val="0"/>
              </a:spcBef>
              <a:spcAft>
                <a:spcPts val="0"/>
              </a:spcAft>
              <a:buClr>
                <a:schemeClr val="lt1"/>
              </a:buClr>
              <a:buSzPts val="2200"/>
              <a:buFont typeface="Arial"/>
              <a:buChar char="•"/>
            </a:pPr>
            <a:r>
              <a:rPr lang="en-GB" b="0" dirty="0"/>
              <a:t>Strong</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Waterproof</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Lightweight</a:t>
            </a:r>
            <a:endParaRPr dirty="0"/>
          </a:p>
        </p:txBody>
      </p:sp>
      <p:sp>
        <p:nvSpPr>
          <p:cNvPr id="254" name="Google Shape;254;p6"/>
          <p:cNvSpPr>
            <a:spLocks noGrp="1"/>
          </p:cNvSpPr>
          <p:nvPr>
            <p:ph type="body" idx="5"/>
          </p:nvPr>
        </p:nvSpPr>
        <p:spPr>
          <a:xfrm>
            <a:off x="1638903" y="3640589"/>
            <a:ext cx="2132541" cy="620383"/>
          </a:xfrm>
          <a:prstGeom prst="roundRect">
            <a:avLst>
              <a:gd name="adj" fmla="val 50000"/>
            </a:avLst>
          </a:prstGeom>
          <a:solidFill>
            <a:srgbClr val="0065A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200"/>
              <a:buNone/>
            </a:pPr>
            <a:r>
              <a:rPr lang="en-GB" sz="2200" dirty="0"/>
              <a:t>Plastic</a:t>
            </a:r>
            <a:endParaRPr dirty="0"/>
          </a:p>
        </p:txBody>
      </p:sp>
      <p:sp>
        <p:nvSpPr>
          <p:cNvPr id="255" name="Google Shape;255;p6"/>
          <p:cNvSpPr>
            <a:spLocks noGrp="1"/>
          </p:cNvSpPr>
          <p:nvPr>
            <p:ph type="body" idx="7"/>
          </p:nvPr>
        </p:nvSpPr>
        <p:spPr>
          <a:xfrm>
            <a:off x="4870450" y="6251512"/>
            <a:ext cx="2883048" cy="1809529"/>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342900" lvl="0" indent="-342900" algn="l" rtl="0">
              <a:lnSpc>
                <a:spcPct val="110000"/>
              </a:lnSpc>
              <a:spcBef>
                <a:spcPts val="0"/>
              </a:spcBef>
              <a:spcAft>
                <a:spcPts val="0"/>
              </a:spcAft>
              <a:buClr>
                <a:schemeClr val="lt1"/>
              </a:buClr>
              <a:buSzPts val="2200"/>
              <a:buFont typeface="Arial"/>
              <a:buChar char="•"/>
            </a:pPr>
            <a:r>
              <a:rPr lang="en-GB" b="0" dirty="0"/>
              <a:t>Warm (insulating)</a:t>
            </a:r>
            <a:endParaRPr dirty="0"/>
          </a:p>
          <a:p>
            <a:pPr marL="342900" lvl="0" indent="-342900" algn="l" rtl="0">
              <a:lnSpc>
                <a:spcPct val="110000"/>
              </a:lnSpc>
              <a:spcBef>
                <a:spcPts val="400"/>
              </a:spcBef>
              <a:spcAft>
                <a:spcPts val="0"/>
              </a:spcAft>
              <a:buClr>
                <a:schemeClr val="lt1"/>
              </a:buClr>
              <a:buSzPts val="2200"/>
              <a:buFont typeface="Arial"/>
              <a:buChar char="•"/>
            </a:pPr>
            <a:r>
              <a:rPr lang="en-GB" b="0" dirty="0"/>
              <a:t>Breathable</a:t>
            </a:r>
            <a:endParaRPr dirty="0"/>
          </a:p>
          <a:p>
            <a:pPr marL="342900" lvl="0" indent="-342900" algn="l" rtl="0">
              <a:lnSpc>
                <a:spcPct val="110000"/>
              </a:lnSpc>
              <a:spcBef>
                <a:spcPts val="400"/>
              </a:spcBef>
              <a:spcAft>
                <a:spcPts val="0"/>
              </a:spcAft>
              <a:buClr>
                <a:schemeClr val="lt1"/>
              </a:buClr>
              <a:buSzPts val="2200"/>
              <a:buFont typeface="Arial"/>
              <a:buChar char="•"/>
            </a:pPr>
            <a:r>
              <a:rPr lang="en-GB" b="0" dirty="0"/>
              <a:t>Soft</a:t>
            </a:r>
            <a:endParaRPr dirty="0"/>
          </a:p>
        </p:txBody>
      </p:sp>
      <p:sp>
        <p:nvSpPr>
          <p:cNvPr id="256" name="Google Shape;256;p6"/>
          <p:cNvSpPr>
            <a:spLocks noGrp="1"/>
          </p:cNvSpPr>
          <p:nvPr>
            <p:ph type="body" idx="8"/>
          </p:nvPr>
        </p:nvSpPr>
        <p:spPr>
          <a:xfrm>
            <a:off x="5245703" y="3640589"/>
            <a:ext cx="2132541" cy="620383"/>
          </a:xfrm>
          <a:prstGeom prst="roundRect">
            <a:avLst>
              <a:gd name="adj" fmla="val 50000"/>
            </a:avLst>
          </a:prstGeom>
          <a:solidFill>
            <a:srgbClr val="0065A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200"/>
              <a:buNone/>
            </a:pPr>
            <a:r>
              <a:rPr lang="en-GB" sz="2200" dirty="0"/>
              <a:t>Wool</a:t>
            </a:r>
            <a:endParaRPr dirty="0"/>
          </a:p>
        </p:txBody>
      </p:sp>
      <p:sp>
        <p:nvSpPr>
          <p:cNvPr id="257" name="Google Shape;257;p6"/>
          <p:cNvSpPr>
            <a:spLocks noGrp="1"/>
          </p:cNvSpPr>
          <p:nvPr>
            <p:ph type="body" idx="13"/>
          </p:nvPr>
        </p:nvSpPr>
        <p:spPr>
          <a:xfrm>
            <a:off x="8544983" y="6251512"/>
            <a:ext cx="2883048" cy="1809529"/>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342900" lvl="0" indent="-342900" algn="l" rtl="0">
              <a:lnSpc>
                <a:spcPct val="100000"/>
              </a:lnSpc>
              <a:spcBef>
                <a:spcPts val="0"/>
              </a:spcBef>
              <a:spcAft>
                <a:spcPts val="0"/>
              </a:spcAft>
              <a:buClr>
                <a:schemeClr val="lt1"/>
              </a:buClr>
              <a:buSzPts val="2200"/>
              <a:buFont typeface="Arial"/>
              <a:buChar char="•"/>
            </a:pPr>
            <a:r>
              <a:rPr lang="en-GB" b="0" dirty="0"/>
              <a:t>Transparent</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Strong</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Waterproof</a:t>
            </a:r>
            <a:endParaRPr dirty="0"/>
          </a:p>
        </p:txBody>
      </p:sp>
      <p:sp>
        <p:nvSpPr>
          <p:cNvPr id="258" name="Google Shape;258;p6"/>
          <p:cNvSpPr>
            <a:spLocks noGrp="1"/>
          </p:cNvSpPr>
          <p:nvPr>
            <p:ph type="body" idx="14"/>
          </p:nvPr>
        </p:nvSpPr>
        <p:spPr>
          <a:xfrm>
            <a:off x="8920236" y="3640589"/>
            <a:ext cx="2132541" cy="620383"/>
          </a:xfrm>
          <a:prstGeom prst="roundRect">
            <a:avLst>
              <a:gd name="adj" fmla="val 50000"/>
            </a:avLst>
          </a:prstGeom>
          <a:solidFill>
            <a:srgbClr val="0065A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200"/>
              <a:buNone/>
            </a:pPr>
            <a:r>
              <a:rPr lang="en-GB" sz="2200" dirty="0"/>
              <a:t>Glass</a:t>
            </a:r>
            <a:endParaRPr dirty="0"/>
          </a:p>
        </p:txBody>
      </p:sp>
      <p:sp>
        <p:nvSpPr>
          <p:cNvPr id="259" name="Google Shape;259;p6"/>
          <p:cNvSpPr>
            <a:spLocks noGrp="1"/>
          </p:cNvSpPr>
          <p:nvPr>
            <p:ph type="body" idx="16"/>
          </p:nvPr>
        </p:nvSpPr>
        <p:spPr>
          <a:xfrm>
            <a:off x="12067116" y="6251512"/>
            <a:ext cx="2883048" cy="1809529"/>
          </a:xfrm>
          <a:prstGeom prst="round1Rect">
            <a:avLst>
              <a:gd name="adj" fmla="val 15519"/>
            </a:avLst>
          </a:prstGeom>
          <a:solidFill>
            <a:srgbClr val="0065A1"/>
          </a:solidFill>
          <a:ln>
            <a:noFill/>
          </a:ln>
        </p:spPr>
        <p:txBody>
          <a:bodyPr spcFirstLastPara="1" wrap="square" lIns="216000" tIns="45700" rIns="91425" bIns="45700" anchor="ctr" anchorCtr="0">
            <a:normAutofit/>
          </a:bodyPr>
          <a:lstStyle/>
          <a:p>
            <a:pPr marL="342900" lvl="0" indent="-342900" algn="l" rtl="0">
              <a:lnSpc>
                <a:spcPct val="100000"/>
              </a:lnSpc>
              <a:spcBef>
                <a:spcPts val="0"/>
              </a:spcBef>
              <a:spcAft>
                <a:spcPts val="0"/>
              </a:spcAft>
              <a:buClr>
                <a:schemeClr val="lt1"/>
              </a:buClr>
              <a:buSzPts val="2200"/>
              <a:buFont typeface="Arial"/>
              <a:buChar char="•"/>
            </a:pPr>
            <a:r>
              <a:rPr lang="en-GB" b="0" dirty="0"/>
              <a:t>Strong</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Hard</a:t>
            </a:r>
            <a:endParaRPr dirty="0"/>
          </a:p>
          <a:p>
            <a:pPr marL="342900" lvl="0" indent="-342900" algn="l" rtl="0">
              <a:lnSpc>
                <a:spcPct val="100000"/>
              </a:lnSpc>
              <a:spcBef>
                <a:spcPts val="400"/>
              </a:spcBef>
              <a:spcAft>
                <a:spcPts val="0"/>
              </a:spcAft>
              <a:buClr>
                <a:schemeClr val="lt1"/>
              </a:buClr>
              <a:buSzPts val="2200"/>
              <a:buFont typeface="Arial"/>
              <a:buChar char="•"/>
            </a:pPr>
            <a:r>
              <a:rPr lang="en-GB" b="0" dirty="0"/>
              <a:t>Conducts heat</a:t>
            </a:r>
            <a:endParaRPr dirty="0"/>
          </a:p>
        </p:txBody>
      </p:sp>
      <p:sp>
        <p:nvSpPr>
          <p:cNvPr id="260" name="Google Shape;260;p6"/>
          <p:cNvSpPr>
            <a:spLocks noGrp="1"/>
          </p:cNvSpPr>
          <p:nvPr>
            <p:ph type="body" idx="17"/>
          </p:nvPr>
        </p:nvSpPr>
        <p:spPr>
          <a:xfrm>
            <a:off x="12442369" y="3640589"/>
            <a:ext cx="2132541" cy="620383"/>
          </a:xfrm>
          <a:prstGeom prst="roundRect">
            <a:avLst>
              <a:gd name="adj" fmla="val 50000"/>
            </a:avLst>
          </a:prstGeom>
          <a:solidFill>
            <a:srgbClr val="0065A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200"/>
              <a:buNone/>
            </a:pPr>
            <a:r>
              <a:rPr lang="en-GB" sz="2200" dirty="0"/>
              <a:t>Steel</a:t>
            </a:r>
            <a:endParaRPr dirty="0"/>
          </a:p>
        </p:txBody>
      </p:sp>
      <p:sp>
        <p:nvSpPr>
          <p:cNvPr id="261" name="Google Shape;261;p6"/>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262" name="Google Shape;262;p6"/>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7</a:t>
            </a:fld>
            <a:endParaRPr sz="1800" b="1" dirty="0">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7"/>
          <p:cNvSpPr/>
          <p:nvPr/>
        </p:nvSpPr>
        <p:spPr>
          <a:xfrm rot="5400000">
            <a:off x="2789636" y="-2782489"/>
            <a:ext cx="4343400" cy="9908384"/>
          </a:xfrm>
          <a:prstGeom prst="round1Rect">
            <a:avLst>
              <a:gd name="adj" fmla="val 9699"/>
            </a:avLst>
          </a:prstGeom>
          <a:solidFill>
            <a:srgbClr val="61A60E"/>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61A60E"/>
              </a:buClr>
              <a:buSzPts val="3000"/>
              <a:buFont typeface="Arial"/>
              <a:buNone/>
            </a:pPr>
            <a:r>
              <a:rPr lang="en-GB" sz="3000" b="1" dirty="0">
                <a:solidFill>
                  <a:srgbClr val="61A60E"/>
                </a:solidFill>
                <a:latin typeface="Arial"/>
                <a:ea typeface="Arial"/>
                <a:cs typeface="Arial"/>
                <a:sym typeface="Arial"/>
              </a:rPr>
              <a:t> </a:t>
            </a:r>
            <a:endParaRPr dirty="0"/>
          </a:p>
        </p:txBody>
      </p:sp>
      <p:sp>
        <p:nvSpPr>
          <p:cNvPr id="269" name="Google Shape;269;p7"/>
          <p:cNvSpPr>
            <a:spLocks noGrp="1"/>
          </p:cNvSpPr>
          <p:nvPr>
            <p:ph type="body" idx="3"/>
          </p:nvPr>
        </p:nvSpPr>
        <p:spPr>
          <a:xfrm>
            <a:off x="2323734" y="5155840"/>
            <a:ext cx="3430680" cy="1922226"/>
          </a:xfrm>
          <a:prstGeom prst="roundRect">
            <a:avLst>
              <a:gd name="adj" fmla="val 10839"/>
            </a:avLst>
          </a:prstGeom>
          <a:solidFill>
            <a:srgbClr val="0065A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dirty="0"/>
              <a:t>So how can </a:t>
            </a:r>
            <a:br>
              <a:rPr lang="en-GB" dirty="0"/>
            </a:br>
            <a:r>
              <a:rPr lang="en-GB" dirty="0"/>
              <a:t>we do that?</a:t>
            </a:r>
            <a:endParaRPr dirty="0"/>
          </a:p>
        </p:txBody>
      </p:sp>
      <p:sp>
        <p:nvSpPr>
          <p:cNvPr id="270" name="Google Shape;270;p7"/>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271" name="Google Shape;271;p7"/>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8</a:t>
            </a:fld>
            <a:endParaRPr sz="1800" b="1" dirty="0">
              <a:solidFill>
                <a:schemeClr val="lt1"/>
              </a:solidFill>
              <a:latin typeface="Arial"/>
              <a:ea typeface="Arial"/>
              <a:cs typeface="Arial"/>
              <a:sym typeface="Arial"/>
            </a:endParaRPr>
          </a:p>
        </p:txBody>
      </p:sp>
      <p:sp>
        <p:nvSpPr>
          <p:cNvPr id="272" name="Google Shape;272;p7"/>
          <p:cNvSpPr txBox="1"/>
          <p:nvPr/>
        </p:nvSpPr>
        <p:spPr>
          <a:xfrm>
            <a:off x="541337" y="642938"/>
            <a:ext cx="7587457" cy="295751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4800"/>
              <a:buFont typeface="Arial"/>
              <a:buNone/>
            </a:pPr>
            <a:r>
              <a:rPr lang="en-GB" sz="4800" b="1" dirty="0">
                <a:solidFill>
                  <a:schemeClr val="lt1"/>
                </a:solidFill>
                <a:latin typeface="Arial"/>
                <a:ea typeface="Arial"/>
                <a:cs typeface="Arial"/>
                <a:sym typeface="Arial"/>
              </a:rPr>
              <a:t>Materials have value</a:t>
            </a:r>
            <a:endParaRPr dirty="0"/>
          </a:p>
          <a:p>
            <a:pPr marL="0" marR="0" lvl="1" indent="0" algn="l" rtl="0">
              <a:lnSpc>
                <a:spcPct val="100000"/>
              </a:lnSpc>
              <a:spcBef>
                <a:spcPts val="1200"/>
              </a:spcBef>
              <a:spcAft>
                <a:spcPts val="0"/>
              </a:spcAft>
              <a:buClr>
                <a:schemeClr val="dk1"/>
              </a:buClr>
              <a:buSzPts val="1100"/>
              <a:buFont typeface="Arial"/>
              <a:buNone/>
            </a:pPr>
            <a:r>
              <a:rPr lang="en-GB" sz="2400" b="0" i="0" u="none" strike="noStrike" cap="none" dirty="0">
                <a:solidFill>
                  <a:schemeClr val="lt1"/>
                </a:solidFill>
                <a:latin typeface="Arial"/>
                <a:ea typeface="Arial"/>
                <a:cs typeface="Arial"/>
                <a:sym typeface="Arial"/>
              </a:rPr>
              <a:t>Our planet has limits - there are only so many </a:t>
            </a:r>
            <a:br>
              <a:rPr lang="en-GB" sz="2400" b="0" i="0" u="none" strike="noStrike" cap="none" dirty="0">
                <a:solidFill>
                  <a:schemeClr val="lt1"/>
                </a:solidFill>
                <a:latin typeface="Arial"/>
                <a:ea typeface="Arial"/>
                <a:cs typeface="Arial"/>
                <a:sym typeface="Arial"/>
              </a:rPr>
            </a:br>
            <a:r>
              <a:rPr lang="en-GB" sz="2400" b="0" i="0" u="none" strike="noStrike" cap="none" dirty="0">
                <a:solidFill>
                  <a:schemeClr val="lt1"/>
                </a:solidFill>
                <a:latin typeface="Arial"/>
                <a:ea typeface="Arial"/>
                <a:cs typeface="Arial"/>
                <a:sym typeface="Arial"/>
              </a:rPr>
              <a:t>natural resources to make the materials we need. </a:t>
            </a:r>
            <a:endParaRPr dirty="0"/>
          </a:p>
          <a:p>
            <a:pPr marL="0" marR="0" lvl="1" indent="0" algn="l" rtl="0">
              <a:lnSpc>
                <a:spcPct val="100000"/>
              </a:lnSpc>
              <a:spcBef>
                <a:spcPts val="1800"/>
              </a:spcBef>
              <a:spcAft>
                <a:spcPts val="0"/>
              </a:spcAft>
              <a:buClr>
                <a:schemeClr val="dk1"/>
              </a:buClr>
              <a:buSzPts val="1100"/>
              <a:buFont typeface="Arial"/>
              <a:buNone/>
            </a:pPr>
            <a:r>
              <a:rPr lang="en-GB" sz="2400" b="0" i="0" u="none" strike="noStrike" cap="none" dirty="0">
                <a:solidFill>
                  <a:schemeClr val="lt1"/>
                </a:solidFill>
                <a:latin typeface="Arial"/>
                <a:ea typeface="Arial"/>
                <a:cs typeface="Arial"/>
                <a:sym typeface="Arial"/>
              </a:rPr>
              <a:t>We need to make the most of the materials we </a:t>
            </a:r>
            <a:br>
              <a:rPr lang="en-GB" sz="2400" b="0" i="0" u="none" strike="noStrike" cap="none" dirty="0">
                <a:solidFill>
                  <a:schemeClr val="lt1"/>
                </a:solidFill>
                <a:latin typeface="Arial"/>
                <a:ea typeface="Arial"/>
                <a:cs typeface="Arial"/>
                <a:sym typeface="Arial"/>
              </a:rPr>
            </a:br>
            <a:r>
              <a:rPr lang="en-GB" sz="2400" b="0" i="0" u="none" strike="noStrike" cap="none" dirty="0">
                <a:solidFill>
                  <a:schemeClr val="lt1"/>
                </a:solidFill>
                <a:latin typeface="Arial"/>
                <a:ea typeface="Arial"/>
                <a:cs typeface="Arial"/>
                <a:sym typeface="Arial"/>
              </a:rPr>
              <a:t>use to make the things we need and want.  </a:t>
            </a:r>
            <a:endParaRPr dirty="0"/>
          </a:p>
        </p:txBody>
      </p:sp>
      <p:pic>
        <p:nvPicPr>
          <p:cNvPr id="273" name="Google Shape;273;p7"/>
          <p:cNvPicPr preferRelativeResize="0"/>
          <p:nvPr/>
        </p:nvPicPr>
        <p:blipFill rotWithShape="1">
          <a:blip r:embed="rId3">
            <a:alphaModFix/>
          </a:blip>
          <a:srcRect/>
          <a:stretch/>
        </p:blipFill>
        <p:spPr>
          <a:xfrm>
            <a:off x="5965531" y="1786270"/>
            <a:ext cx="7150422" cy="71504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cxnSp>
        <p:nvCxnSpPr>
          <p:cNvPr id="279" name="Google Shape;279;p8"/>
          <p:cNvCxnSpPr/>
          <p:nvPr/>
        </p:nvCxnSpPr>
        <p:spPr>
          <a:xfrm flipH="1">
            <a:off x="8128000" y="4049670"/>
            <a:ext cx="794" cy="2892995"/>
          </a:xfrm>
          <a:prstGeom prst="straightConnector1">
            <a:avLst/>
          </a:prstGeom>
          <a:noFill/>
          <a:ln w="57150" cap="flat" cmpd="sng">
            <a:solidFill>
              <a:srgbClr val="0065A1"/>
            </a:solidFill>
            <a:prstDash val="solid"/>
            <a:miter lim="800000"/>
            <a:headEnd type="none" w="sm" len="sm"/>
            <a:tailEnd type="none" w="sm" len="sm"/>
          </a:ln>
        </p:spPr>
      </p:cxnSp>
      <p:sp>
        <p:nvSpPr>
          <p:cNvPr id="280" name="Google Shape;280;p8"/>
          <p:cNvSpPr txBox="1">
            <a:spLocks noGrp="1"/>
          </p:cNvSpPr>
          <p:nvPr>
            <p:ph type="body" idx="1"/>
          </p:nvPr>
        </p:nvSpPr>
        <p:spPr>
          <a:xfrm>
            <a:off x="7937" y="1"/>
            <a:ext cx="9967620" cy="3505200"/>
          </a:xfrm>
          <a:prstGeom prst="rect">
            <a:avLst/>
          </a:prstGeom>
          <a:solidFill>
            <a:srgbClr val="61A60E"/>
          </a:solidFill>
          <a:ln>
            <a:noFill/>
          </a:ln>
        </p:spPr>
        <p:txBody>
          <a:bodyPr spcFirstLastPara="1" wrap="square" lIns="576000" tIns="576000" rIns="91425" bIns="45700" anchor="t" anchorCtr="0">
            <a:noAutofit/>
          </a:bodyPr>
          <a:lstStyle/>
          <a:p>
            <a:pPr marL="0" lvl="0" indent="0" algn="l" rtl="0">
              <a:lnSpc>
                <a:spcPct val="90000"/>
              </a:lnSpc>
              <a:spcBef>
                <a:spcPts val="0"/>
              </a:spcBef>
              <a:spcAft>
                <a:spcPts val="0"/>
              </a:spcAft>
              <a:buClr>
                <a:schemeClr val="lt1"/>
              </a:buClr>
              <a:buSzPts val="4800"/>
              <a:buNone/>
            </a:pPr>
            <a:r>
              <a:rPr lang="en-GB" dirty="0"/>
              <a:t>The three Rs</a:t>
            </a:r>
            <a:endParaRPr dirty="0"/>
          </a:p>
          <a:p>
            <a:pPr marL="0" lvl="1" indent="0" algn="l" rtl="0">
              <a:lnSpc>
                <a:spcPct val="100000"/>
              </a:lnSpc>
              <a:spcBef>
                <a:spcPts val="1867"/>
              </a:spcBef>
              <a:spcAft>
                <a:spcPts val="0"/>
              </a:spcAft>
              <a:buClr>
                <a:schemeClr val="lt1"/>
              </a:buClr>
              <a:buSzPts val="2400"/>
              <a:buNone/>
            </a:pPr>
            <a:r>
              <a:rPr lang="en-GB" b="0" dirty="0">
                <a:latin typeface="Arial"/>
                <a:ea typeface="Arial"/>
                <a:cs typeface="Arial"/>
                <a:sym typeface="Arial"/>
              </a:rPr>
              <a:t>If we follow the 3 Rs we can make the most of the materials we </a:t>
            </a:r>
            <a:br>
              <a:rPr lang="en-GB" b="0" dirty="0">
                <a:latin typeface="Arial"/>
                <a:ea typeface="Arial"/>
                <a:cs typeface="Arial"/>
                <a:sym typeface="Arial"/>
              </a:rPr>
            </a:br>
            <a:r>
              <a:rPr lang="en-GB" b="0" dirty="0">
                <a:latin typeface="Arial"/>
                <a:ea typeface="Arial"/>
                <a:cs typeface="Arial"/>
                <a:sym typeface="Arial"/>
              </a:rPr>
              <a:t>use, which are made from Earth’s precious natural resources. </a:t>
            </a:r>
            <a:endParaRPr dirty="0"/>
          </a:p>
        </p:txBody>
      </p:sp>
      <p:sp>
        <p:nvSpPr>
          <p:cNvPr id="281" name="Google Shape;281;p8"/>
          <p:cNvSpPr>
            <a:spLocks noGrp="1"/>
          </p:cNvSpPr>
          <p:nvPr>
            <p:ph type="body" idx="2"/>
          </p:nvPr>
        </p:nvSpPr>
        <p:spPr>
          <a:xfrm>
            <a:off x="3454400" y="2675466"/>
            <a:ext cx="9381067" cy="1591734"/>
          </a:xfrm>
          <a:prstGeom prst="roundRect">
            <a:avLst>
              <a:gd name="adj" fmla="val 10839"/>
            </a:avLst>
          </a:prstGeom>
          <a:solidFill>
            <a:srgbClr val="0065A1"/>
          </a:solidFill>
          <a:ln>
            <a:noFill/>
          </a:ln>
        </p:spPr>
        <p:txBody>
          <a:bodyPr spcFirstLastPara="1" wrap="square" lIns="91425" tIns="45700" rIns="91425" bIns="45700" anchor="ctr" anchorCtr="0">
            <a:normAutofit/>
          </a:bodyPr>
          <a:lstStyle/>
          <a:p>
            <a:pPr marL="0" lvl="0" indent="0" algn="ctr" rtl="0">
              <a:lnSpc>
                <a:spcPct val="115000"/>
              </a:lnSpc>
              <a:spcBef>
                <a:spcPts val="0"/>
              </a:spcBef>
              <a:spcAft>
                <a:spcPts val="0"/>
              </a:spcAft>
              <a:buClr>
                <a:schemeClr val="dk1"/>
              </a:buClr>
              <a:buSzPts val="1100"/>
              <a:buNone/>
            </a:pPr>
            <a:r>
              <a:rPr lang="en-GB" b="0" dirty="0"/>
              <a:t>1 </a:t>
            </a:r>
            <a:r>
              <a:rPr lang="en-GB" dirty="0"/>
              <a:t>Reduce</a:t>
            </a:r>
            <a:r>
              <a:rPr lang="en-GB" b="0" dirty="0"/>
              <a:t> and only buy and use what we really need.</a:t>
            </a:r>
            <a:endParaRPr dirty="0"/>
          </a:p>
          <a:p>
            <a:pPr marL="0" lvl="0" indent="0" algn="ctr" rtl="0">
              <a:lnSpc>
                <a:spcPct val="115000"/>
              </a:lnSpc>
              <a:spcBef>
                <a:spcPts val="0"/>
              </a:spcBef>
              <a:spcAft>
                <a:spcPts val="0"/>
              </a:spcAft>
              <a:buClr>
                <a:schemeClr val="dk1"/>
              </a:buClr>
              <a:buSzPts val="1100"/>
              <a:buNone/>
            </a:pPr>
            <a:r>
              <a:rPr lang="en-GB" b="0" dirty="0"/>
              <a:t>This uses less material.</a:t>
            </a:r>
            <a:endParaRPr dirty="0"/>
          </a:p>
        </p:txBody>
      </p:sp>
      <p:sp>
        <p:nvSpPr>
          <p:cNvPr id="282" name="Google Shape;282;p8"/>
          <p:cNvSpPr>
            <a:spLocks noGrp="1"/>
          </p:cNvSpPr>
          <p:nvPr>
            <p:ph type="body" idx="3"/>
          </p:nvPr>
        </p:nvSpPr>
        <p:spPr>
          <a:xfrm>
            <a:off x="4385733" y="4842933"/>
            <a:ext cx="7467600" cy="1591734"/>
          </a:xfrm>
          <a:prstGeom prst="roundRect">
            <a:avLst>
              <a:gd name="adj" fmla="val 14030"/>
            </a:avLst>
          </a:prstGeom>
          <a:solidFill>
            <a:srgbClr val="0065A1"/>
          </a:solidFill>
          <a:ln>
            <a:noFill/>
          </a:ln>
        </p:spPr>
        <p:txBody>
          <a:bodyPr spcFirstLastPara="1" wrap="square" lIns="91425" tIns="45700" rIns="91425" bIns="45700" anchor="ctr" anchorCtr="0">
            <a:normAutofit/>
          </a:bodyPr>
          <a:lstStyle/>
          <a:p>
            <a:pPr marL="0" lvl="0" indent="0" algn="ctr" rtl="0">
              <a:lnSpc>
                <a:spcPct val="115000"/>
              </a:lnSpc>
              <a:spcBef>
                <a:spcPts val="0"/>
              </a:spcBef>
              <a:spcAft>
                <a:spcPts val="0"/>
              </a:spcAft>
              <a:buClr>
                <a:schemeClr val="dk1"/>
              </a:buClr>
              <a:buSzPts val="1100"/>
              <a:buNone/>
            </a:pPr>
            <a:r>
              <a:rPr lang="en-GB" b="0" dirty="0"/>
              <a:t>2 </a:t>
            </a:r>
            <a:r>
              <a:rPr lang="en-GB" dirty="0"/>
              <a:t>Reuse</a:t>
            </a:r>
            <a:r>
              <a:rPr lang="en-GB" b="0" dirty="0"/>
              <a:t> items for the same purpose - or something else!</a:t>
            </a:r>
            <a:endParaRPr dirty="0"/>
          </a:p>
          <a:p>
            <a:pPr marL="0" lvl="0" indent="0" algn="ctr" rtl="0">
              <a:lnSpc>
                <a:spcPct val="115000"/>
              </a:lnSpc>
              <a:spcBef>
                <a:spcPts val="0"/>
              </a:spcBef>
              <a:spcAft>
                <a:spcPts val="0"/>
              </a:spcAft>
              <a:buClr>
                <a:schemeClr val="dk1"/>
              </a:buClr>
              <a:buSzPts val="1100"/>
              <a:buNone/>
            </a:pPr>
            <a:r>
              <a:rPr lang="en-GB" b="0" dirty="0"/>
              <a:t>This makes the most of the material.</a:t>
            </a:r>
            <a:endParaRPr dirty="0"/>
          </a:p>
        </p:txBody>
      </p:sp>
      <p:sp>
        <p:nvSpPr>
          <p:cNvPr id="283" name="Google Shape;283;p8"/>
          <p:cNvSpPr>
            <a:spLocks noGrp="1"/>
          </p:cNvSpPr>
          <p:nvPr>
            <p:ph type="body" idx="4"/>
          </p:nvPr>
        </p:nvSpPr>
        <p:spPr>
          <a:xfrm>
            <a:off x="5367867" y="6925733"/>
            <a:ext cx="5520266" cy="1591734"/>
          </a:xfrm>
          <a:prstGeom prst="roundRect">
            <a:avLst>
              <a:gd name="adj" fmla="val 18285"/>
            </a:avLst>
          </a:prstGeom>
          <a:solidFill>
            <a:srgbClr val="0065A1"/>
          </a:solidFill>
          <a:ln>
            <a:noFill/>
          </a:ln>
        </p:spPr>
        <p:txBody>
          <a:bodyPr spcFirstLastPara="1" wrap="square" lIns="91425" tIns="45700" rIns="91425" bIns="45700" anchor="ctr" anchorCtr="0">
            <a:normAutofit/>
          </a:bodyPr>
          <a:lstStyle/>
          <a:p>
            <a:pPr marL="0" lvl="0" indent="0" algn="ctr" rtl="0">
              <a:lnSpc>
                <a:spcPct val="115000"/>
              </a:lnSpc>
              <a:spcBef>
                <a:spcPts val="0"/>
              </a:spcBef>
              <a:spcAft>
                <a:spcPts val="0"/>
              </a:spcAft>
              <a:buClr>
                <a:schemeClr val="dk1"/>
              </a:buClr>
              <a:buSzPts val="1100"/>
              <a:buNone/>
            </a:pPr>
            <a:r>
              <a:rPr lang="en-GB" b="0" dirty="0"/>
              <a:t>3 </a:t>
            </a:r>
            <a:r>
              <a:rPr lang="en-GB" dirty="0"/>
              <a:t>Recycle</a:t>
            </a:r>
            <a:r>
              <a:rPr lang="en-GB" b="0" dirty="0"/>
              <a:t> everything you can. </a:t>
            </a:r>
            <a:endParaRPr dirty="0"/>
          </a:p>
          <a:p>
            <a:pPr marL="0" lvl="0" indent="0" algn="ctr" rtl="0">
              <a:lnSpc>
                <a:spcPct val="115000"/>
              </a:lnSpc>
              <a:spcBef>
                <a:spcPts val="0"/>
              </a:spcBef>
              <a:spcAft>
                <a:spcPts val="0"/>
              </a:spcAft>
              <a:buClr>
                <a:schemeClr val="dk1"/>
              </a:buClr>
              <a:buSzPts val="1100"/>
              <a:buNone/>
            </a:pPr>
            <a:r>
              <a:rPr lang="en-GB" b="0" dirty="0"/>
              <a:t>This uses the same material </a:t>
            </a:r>
            <a:br>
              <a:rPr lang="en-GB" b="0" dirty="0"/>
            </a:br>
            <a:r>
              <a:rPr lang="en-GB" b="0" dirty="0"/>
              <a:t>again and again.</a:t>
            </a:r>
            <a:endParaRPr dirty="0"/>
          </a:p>
        </p:txBody>
      </p:sp>
      <p:sp>
        <p:nvSpPr>
          <p:cNvPr id="284" name="Google Shape;284;p8"/>
          <p:cNvSpPr/>
          <p:nvPr/>
        </p:nvSpPr>
        <p:spPr>
          <a:xfrm rot="10800000">
            <a:off x="7834190" y="4436533"/>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5" name="Google Shape;285;p8"/>
          <p:cNvSpPr/>
          <p:nvPr/>
        </p:nvSpPr>
        <p:spPr>
          <a:xfrm rot="10800000">
            <a:off x="7834190" y="6564924"/>
            <a:ext cx="593175" cy="270933"/>
          </a:xfrm>
          <a:prstGeom prst="triangle">
            <a:avLst>
              <a:gd name="adj" fmla="val 50000"/>
            </a:avLst>
          </a:prstGeom>
          <a:solidFill>
            <a:srgbClr val="0065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6" name="Google Shape;286;p8"/>
          <p:cNvSpPr txBox="1">
            <a:spLocks noGrp="1"/>
          </p:cNvSpPr>
          <p:nvPr>
            <p:ph type="ftr" idx="11"/>
          </p:nvPr>
        </p:nvSpPr>
        <p:spPr>
          <a:xfrm>
            <a:off x="10333730" y="450976"/>
            <a:ext cx="5486936"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sz="1600" b="1" dirty="0">
                <a:solidFill>
                  <a:srgbClr val="006937"/>
                </a:solidFill>
                <a:latin typeface="Arial"/>
                <a:ea typeface="Arial"/>
                <a:cs typeface="Arial"/>
                <a:sym typeface="Arial"/>
              </a:rPr>
              <a:t>R-Generation | KS2 Briefing</a:t>
            </a:r>
            <a:endParaRPr dirty="0"/>
          </a:p>
        </p:txBody>
      </p:sp>
      <p:sp>
        <p:nvSpPr>
          <p:cNvPr id="287" name="Google Shape;287;p8"/>
          <p:cNvSpPr txBox="1">
            <a:spLocks noGrp="1"/>
          </p:cNvSpPr>
          <p:nvPr>
            <p:ph type="sldNum" idx="12"/>
          </p:nvPr>
        </p:nvSpPr>
        <p:spPr>
          <a:xfrm>
            <a:off x="14490692" y="8449859"/>
            <a:ext cx="1298373" cy="486833"/>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GB" sz="1800" b="1">
                <a:solidFill>
                  <a:schemeClr val="lt1"/>
                </a:solidFill>
                <a:latin typeface="Arial"/>
                <a:ea typeface="Arial"/>
                <a:cs typeface="Arial"/>
                <a:sym typeface="Arial"/>
              </a:rPr>
              <a:t>9</a:t>
            </a:fld>
            <a:endParaRPr sz="1800" b="1" dirty="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354</TotalTime>
  <Words>5365</Words>
  <Application>Microsoft Office PowerPoint</Application>
  <PresentationFormat>Custom</PresentationFormat>
  <Paragraphs>487</Paragraphs>
  <Slides>24</Slides>
  <Notes>24</Notes>
  <HiddenSlides>3</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Open Sans</vt:lpstr>
      <vt:lpstr>Times New Roman</vt:lpstr>
      <vt:lpstr>Office Theme</vt:lpstr>
      <vt:lpstr>PowerPoint Presentation</vt:lpstr>
      <vt:lpstr>About this activity</vt:lpstr>
      <vt:lpstr>About this activity</vt:lpstr>
      <vt:lpstr>About this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Toni Chase</dc:creator>
  <cp:lastModifiedBy>Katrina MacKay</cp:lastModifiedBy>
  <cp:revision>9</cp:revision>
  <dcterms:created xsi:type="dcterms:W3CDTF">2021-04-08T00:30:21Z</dcterms:created>
  <dcterms:modified xsi:type="dcterms:W3CDTF">2022-01-11T16:05:18Z</dcterms:modified>
</cp:coreProperties>
</file>